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notesMasterIdLst>
    <p:notesMasterId r:id="rId52"/>
  </p:notesMasterIdLst>
  <p:sldIdLst>
    <p:sldId id="431" r:id="rId2"/>
    <p:sldId id="441" r:id="rId3"/>
    <p:sldId id="430" r:id="rId4"/>
    <p:sldId id="386" r:id="rId5"/>
    <p:sldId id="408" r:id="rId6"/>
    <p:sldId id="388" r:id="rId7"/>
    <p:sldId id="407" r:id="rId8"/>
    <p:sldId id="409" r:id="rId9"/>
    <p:sldId id="364" r:id="rId10"/>
    <p:sldId id="365" r:id="rId11"/>
    <p:sldId id="396" r:id="rId12"/>
    <p:sldId id="413" r:id="rId13"/>
    <p:sldId id="414" r:id="rId14"/>
    <p:sldId id="397" r:id="rId15"/>
    <p:sldId id="412" r:id="rId16"/>
    <p:sldId id="421" r:id="rId17"/>
    <p:sldId id="419" r:id="rId18"/>
    <p:sldId id="462" r:id="rId19"/>
    <p:sldId id="457" r:id="rId20"/>
    <p:sldId id="458" r:id="rId21"/>
    <p:sldId id="459" r:id="rId22"/>
    <p:sldId id="425" r:id="rId23"/>
    <p:sldId id="422" r:id="rId24"/>
    <p:sldId id="394" r:id="rId25"/>
    <p:sldId id="393" r:id="rId26"/>
    <p:sldId id="392" r:id="rId27"/>
    <p:sldId id="391" r:id="rId28"/>
    <p:sldId id="385" r:id="rId29"/>
    <p:sldId id="432" r:id="rId30"/>
    <p:sldId id="433" r:id="rId31"/>
    <p:sldId id="434" r:id="rId32"/>
    <p:sldId id="435" r:id="rId33"/>
    <p:sldId id="450" r:id="rId34"/>
    <p:sldId id="451" r:id="rId35"/>
    <p:sldId id="452" r:id="rId36"/>
    <p:sldId id="453" r:id="rId37"/>
    <p:sldId id="384" r:id="rId38"/>
    <p:sldId id="436" r:id="rId39"/>
    <p:sldId id="437" r:id="rId40"/>
    <p:sldId id="438" r:id="rId41"/>
    <p:sldId id="439" r:id="rId42"/>
    <p:sldId id="428" r:id="rId43"/>
    <p:sldId id="440" r:id="rId44"/>
    <p:sldId id="454" r:id="rId45"/>
    <p:sldId id="455" r:id="rId46"/>
    <p:sldId id="456" r:id="rId47"/>
    <p:sldId id="460" r:id="rId48"/>
    <p:sldId id="461" r:id="rId49"/>
    <p:sldId id="390" r:id="rId50"/>
    <p:sldId id="40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00"/>
    <a:srgbClr val="C0C0C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18" autoAdjust="0"/>
  </p:normalViewPr>
  <p:slideViewPr>
    <p:cSldViewPr>
      <p:cViewPr>
        <p:scale>
          <a:sx n="70" d="100"/>
          <a:sy n="70"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6"/>
    </p:cViewPr>
  </p:sorterViewPr>
  <p:notesViewPr>
    <p:cSldViewPr>
      <p:cViewPr varScale="1">
        <p:scale>
          <a:sx n="56" d="100"/>
          <a:sy n="56" d="100"/>
        </p:scale>
        <p:origin x="-2838"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DF2092-1EE4-4940-BB23-1E74A594E3C6}" type="datetimeFigureOut">
              <a:rPr lang="en-US" smtClean="0"/>
              <a:pPr/>
              <a:t>5/13/2012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D54628-A89E-4C68-AF85-17718493CFF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F653620-94B2-4919-B183-27A11DEFDDE8}"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F653620-94B2-4919-B183-27A11DEFDDE8}"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F653620-94B2-4919-B183-27A11DEFDDE8}"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F653620-94B2-4919-B183-27A11DEFDDE8}"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50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D54628-A89E-4C68-AF85-17718493CFFE}"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5/13/2012</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5/13/2012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5/13/2012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1D8BD707-D9CF-40AE-B4C6-C98DA3205C09}" type="datetimeFigureOut">
              <a:rPr lang="en-US" smtClean="0"/>
              <a:pPr/>
              <a:t>5/13/2012</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chemeClr val="tx1"/>
                </a:solidFill>
                <a:latin typeface="Times New Roman" pitchFamily="18" charset="0"/>
                <a:cs typeface="Times New Roman" pitchFamily="18" charset="0"/>
              </a:rPr>
              <a:t>Disclaimer</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709160"/>
          </a:xfrm>
        </p:spPr>
        <p:txBody>
          <a:bodyPr>
            <a:normAutofit fontScale="92500"/>
          </a:bodyPr>
          <a:lstStyle/>
          <a:p>
            <a:pPr algn="just">
              <a:buNone/>
            </a:pPr>
            <a:r>
              <a:rPr lang="en-US" dirty="0" smtClean="0">
                <a:latin typeface="Times New Roman" pitchFamily="18" charset="0"/>
                <a:cs typeface="Times New Roman" pitchFamily="18" charset="0"/>
              </a:rPr>
              <a:t>         It is not uncommon to see the uproar that manipulated images cause in media. Some slides have images containing messages that may be  controversial in nature. The sole purpose of displaying these altered images is to show the seriousness of this issue and consequently the threat these  manipulated images can cause to world peace .</a:t>
            </a:r>
          </a:p>
          <a:p>
            <a:pPr algn="just">
              <a:buNone/>
            </a:pPr>
            <a:endParaRPr lang="en-US"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The messages in these images don’t reflect the views of the presenters, people involved in this project or University at  Albany.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2133600"/>
          </a:xfrm>
        </p:spPr>
        <p:txBody>
          <a:bodyPr/>
          <a:lstStyle/>
          <a:p>
            <a:r>
              <a:rPr lang="en-US" dirty="0" smtClean="0">
                <a:solidFill>
                  <a:schemeClr val="tx1"/>
                </a:solidFill>
                <a:latin typeface="Times New Roman" pitchFamily="18" charset="0"/>
                <a:cs typeface="Times New Roman" pitchFamily="18" charset="0"/>
              </a:rPr>
              <a:t>Our Application is based on </a:t>
            </a:r>
            <a:br>
              <a:rPr lang="en-US" dirty="0" smtClean="0">
                <a:solidFill>
                  <a:schemeClr val="tx1"/>
                </a:solidFill>
                <a:latin typeface="Times New Roman" pitchFamily="18" charset="0"/>
                <a:cs typeface="Times New Roman" pitchFamily="18" charset="0"/>
              </a:rPr>
            </a:br>
            <a:r>
              <a:rPr lang="en-US" dirty="0" smtClean="0">
                <a:solidFill>
                  <a:schemeClr val="tx1"/>
                </a:solidFill>
                <a:latin typeface="Times New Roman" pitchFamily="18" charset="0"/>
                <a:cs typeface="Times New Roman" pitchFamily="18" charset="0"/>
              </a:rPr>
              <a:t>Research Paper of</a:t>
            </a:r>
            <a:br>
              <a:rPr lang="en-US" dirty="0" smtClean="0">
                <a:solidFill>
                  <a:schemeClr val="tx1"/>
                </a:solidFill>
                <a:latin typeface="Times New Roman" pitchFamily="18" charset="0"/>
                <a:cs typeface="Times New Roman" pitchFamily="18" charset="0"/>
              </a:rPr>
            </a:b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28600" y="2133600"/>
            <a:ext cx="3581400" cy="1295400"/>
          </a:xfrm>
        </p:spPr>
        <p:txBody>
          <a:bodyPr>
            <a:normAutofit/>
          </a:bodyPr>
          <a:lstStyle/>
          <a:p>
            <a:endParaRPr lang="en-US" dirty="0" smtClean="0">
              <a:latin typeface="Times New Roman" pitchFamily="18" charset="0"/>
              <a:cs typeface="Times New Roman" pitchFamily="18" charset="0"/>
            </a:endParaRPr>
          </a:p>
          <a:p>
            <a:pPr algn="ctr">
              <a:buNone/>
            </a:pPr>
            <a:r>
              <a:rPr lang="en-US" sz="2600" b="1" dirty="0" err="1" smtClean="0"/>
              <a:t>Valentina</a:t>
            </a:r>
            <a:r>
              <a:rPr lang="en-US" sz="2600" b="1" dirty="0" smtClean="0"/>
              <a:t> </a:t>
            </a:r>
            <a:r>
              <a:rPr lang="en-US" sz="2600" b="1" dirty="0" err="1" smtClean="0"/>
              <a:t>Conotter</a:t>
            </a:r>
            <a:r>
              <a:rPr lang="en-US" sz="2600" b="1" dirty="0" smtClean="0"/>
              <a:t> </a:t>
            </a:r>
            <a:endParaRPr lang="en-US" sz="2600" b="1" dirty="0" smtClean="0">
              <a:latin typeface="Times New Roman" pitchFamily="18" charset="0"/>
              <a:cs typeface="Times New Roman" pitchFamily="18" charset="0"/>
            </a:endParaRP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p:txBody>
      </p:sp>
      <p:pic>
        <p:nvPicPr>
          <p:cNvPr id="4" name="Picture 3"/>
          <p:cNvPicPr>
            <a:picLocks noChangeAspect="1" noChangeArrowheads="1"/>
          </p:cNvPicPr>
          <p:nvPr/>
        </p:nvPicPr>
        <p:blipFill>
          <a:blip r:embed="rId3" cstate="print"/>
          <a:srcRect/>
          <a:stretch>
            <a:fillRect/>
          </a:stretch>
        </p:blipFill>
        <p:spPr bwMode="auto">
          <a:xfrm>
            <a:off x="6705600" y="3886200"/>
            <a:ext cx="1399107" cy="2038033"/>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990600" y="3886200"/>
            <a:ext cx="1714500" cy="1971675"/>
          </a:xfrm>
          <a:prstGeom prst="rect">
            <a:avLst/>
          </a:prstGeom>
          <a:noFill/>
          <a:ln w="9525">
            <a:noFill/>
            <a:miter lim="800000"/>
            <a:headEnd/>
            <a:tailEnd/>
          </a:ln>
        </p:spPr>
      </p:pic>
      <p:pic>
        <p:nvPicPr>
          <p:cNvPr id="3078" name="Picture 6"/>
          <p:cNvPicPr>
            <a:picLocks noChangeAspect="1" noChangeArrowheads="1"/>
          </p:cNvPicPr>
          <p:nvPr/>
        </p:nvPicPr>
        <p:blipFill>
          <a:blip r:embed="rId5" cstate="print"/>
          <a:srcRect l="16143" t="7175"/>
          <a:stretch>
            <a:fillRect/>
          </a:stretch>
        </p:blipFill>
        <p:spPr bwMode="auto">
          <a:xfrm>
            <a:off x="3505200" y="3810000"/>
            <a:ext cx="1187450" cy="1971675"/>
          </a:xfrm>
          <a:prstGeom prst="rect">
            <a:avLst/>
          </a:prstGeom>
          <a:noFill/>
          <a:ln w="9525">
            <a:noFill/>
            <a:miter lim="800000"/>
            <a:headEnd/>
            <a:tailEnd/>
          </a:ln>
        </p:spPr>
      </p:pic>
      <p:sp>
        <p:nvSpPr>
          <p:cNvPr id="10" name="TextBox 9"/>
          <p:cNvSpPr txBox="1"/>
          <p:nvPr/>
        </p:nvSpPr>
        <p:spPr>
          <a:xfrm>
            <a:off x="6172200" y="2590800"/>
            <a:ext cx="2667000" cy="1077218"/>
          </a:xfrm>
          <a:prstGeom prst="rect">
            <a:avLst/>
          </a:prstGeom>
          <a:noFill/>
        </p:spPr>
        <p:txBody>
          <a:bodyPr wrap="square" rtlCol="0">
            <a:spAutoFit/>
          </a:bodyPr>
          <a:lstStyle/>
          <a:p>
            <a:pPr algn="ctr">
              <a:buNone/>
            </a:pPr>
            <a:r>
              <a:rPr lang="en-US" sz="2800" b="1" dirty="0" err="1" smtClean="0"/>
              <a:t>Hany</a:t>
            </a:r>
            <a:r>
              <a:rPr lang="en-US" sz="2800" b="1" dirty="0" smtClean="0"/>
              <a:t> </a:t>
            </a:r>
            <a:r>
              <a:rPr lang="en-US" sz="2800" b="1" dirty="0" err="1" smtClean="0"/>
              <a:t>Farid</a:t>
            </a:r>
            <a:endParaRPr lang="en-US" sz="2800" b="1" dirty="0" smtClean="0"/>
          </a:p>
          <a:p>
            <a:endParaRPr lang="en-US" dirty="0" smtClean="0">
              <a:latin typeface="Times New Roman" pitchFamily="18" charset="0"/>
              <a:cs typeface="Times New Roman" pitchFamily="18" charset="0"/>
            </a:endParaRPr>
          </a:p>
          <a:p>
            <a:endParaRPr lang="en-US" dirty="0"/>
          </a:p>
        </p:txBody>
      </p:sp>
      <p:sp>
        <p:nvSpPr>
          <p:cNvPr id="11" name="TextBox 10"/>
          <p:cNvSpPr txBox="1"/>
          <p:nvPr/>
        </p:nvSpPr>
        <p:spPr>
          <a:xfrm>
            <a:off x="3124200" y="2667000"/>
            <a:ext cx="2362200" cy="461665"/>
          </a:xfrm>
          <a:prstGeom prst="rect">
            <a:avLst/>
          </a:prstGeom>
          <a:noFill/>
        </p:spPr>
        <p:txBody>
          <a:bodyPr wrap="square" rtlCol="0">
            <a:spAutoFit/>
          </a:bodyPr>
          <a:lstStyle/>
          <a:p>
            <a:r>
              <a:rPr lang="en-US" sz="2400" b="1" dirty="0" smtClean="0"/>
              <a:t>Giulia </a:t>
            </a:r>
            <a:r>
              <a:rPr lang="en-US" sz="2400" b="1" dirty="0" err="1" smtClean="0"/>
              <a:t>Boato</a:t>
            </a:r>
            <a:endParaRPr lang="en-US" sz="2400" b="1" dirty="0"/>
          </a:p>
        </p:txBody>
      </p:sp>
      <p:sp>
        <p:nvSpPr>
          <p:cNvPr id="12" name="TextBox 11"/>
          <p:cNvSpPr txBox="1"/>
          <p:nvPr/>
        </p:nvSpPr>
        <p:spPr>
          <a:xfrm>
            <a:off x="5029200" y="3124200"/>
            <a:ext cx="4572000" cy="738664"/>
          </a:xfrm>
          <a:prstGeom prst="rect">
            <a:avLst/>
          </a:prstGeom>
          <a:noFill/>
        </p:spPr>
        <p:txBody>
          <a:bodyPr wrap="square" rtlCol="0">
            <a:spAutoFit/>
          </a:bodyPr>
          <a:lstStyle/>
          <a:p>
            <a:pPr algn="ctr"/>
            <a:r>
              <a:rPr lang="en-US" sz="2400" dirty="0" smtClean="0"/>
              <a:t>Dartmouth College, NH</a:t>
            </a:r>
          </a:p>
          <a:p>
            <a:endParaRPr lang="en-US" dirty="0"/>
          </a:p>
        </p:txBody>
      </p:sp>
      <p:sp>
        <p:nvSpPr>
          <p:cNvPr id="13" name="TextBox 12"/>
          <p:cNvSpPr txBox="1"/>
          <p:nvPr/>
        </p:nvSpPr>
        <p:spPr>
          <a:xfrm>
            <a:off x="609600" y="3200400"/>
            <a:ext cx="49530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University of Trento, Trento (Italy)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Basic outline of the technique used</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229600" cy="4709160"/>
          </a:xfrm>
        </p:spPr>
        <p:txBody>
          <a:bodyPr>
            <a:normAutofit lnSpcReduction="10000"/>
          </a:bodyPr>
          <a:lstStyle/>
          <a:p>
            <a:pPr algn="just">
              <a:buNone/>
            </a:pPr>
            <a:r>
              <a:rPr lang="en-US" sz="3200" dirty="0" smtClean="0">
                <a:solidFill>
                  <a:srgbClr val="FFFF00"/>
                </a:solidFill>
                <a:latin typeface="Times New Roman" pitchFamily="18" charset="0"/>
                <a:cs typeface="Times New Roman" pitchFamily="18" charset="0"/>
              </a:rPr>
              <a:t>“When text is on a planar surface and imaged under perspective projection, the text undergoes a specific distortion. When text is manipulated, it is unlikely to precisely satisfy this geometric mapping, which can be detected.”</a:t>
            </a:r>
          </a:p>
          <a:p>
            <a:pPr algn="just">
              <a:buNone/>
            </a:pPr>
            <a:endParaRPr lang="en-US" sz="3200" dirty="0" smtClean="0">
              <a:solidFill>
                <a:srgbClr val="FFFF00"/>
              </a:solidFill>
              <a:latin typeface="Times New Roman" pitchFamily="18" charset="0"/>
              <a:cs typeface="Times New Roman" pitchFamily="18" charset="0"/>
            </a:endParaRPr>
          </a:p>
          <a:p>
            <a:pPr algn="just"/>
            <a:r>
              <a:rPr lang="en-US" sz="3200" dirty="0" smtClean="0">
                <a:latin typeface="Times New Roman" pitchFamily="18" charset="0"/>
                <a:cs typeface="Times New Roman" pitchFamily="18" charset="0"/>
              </a:rPr>
              <a:t>We exclusively concentrate on </a:t>
            </a:r>
            <a:r>
              <a:rPr lang="en-US" sz="3200" i="1" u="sng" dirty="0" smtClean="0">
                <a:latin typeface="Times New Roman" pitchFamily="18" charset="0"/>
                <a:cs typeface="Times New Roman" pitchFamily="18" charset="0"/>
              </a:rPr>
              <a:t>Projections </a:t>
            </a:r>
          </a:p>
          <a:p>
            <a:pPr algn="just">
              <a:buNone/>
            </a:pPr>
            <a:r>
              <a:rPr lang="en-US" sz="3200" i="1"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in our work.</a:t>
            </a:r>
            <a:endParaRPr lang="en-US" sz="3200" i="1" u="sng"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dirty="0" smtClean="0">
                <a:solidFill>
                  <a:schemeClr val="tx1"/>
                </a:solidFill>
                <a:latin typeface="Times New Roman" pitchFamily="18" charset="0"/>
                <a:cs typeface="Times New Roman" pitchFamily="18" charset="0"/>
              </a:rPr>
              <a:t>Example </a:t>
            </a:r>
            <a:endParaRPr lang="en-US" dirty="0">
              <a:solidFill>
                <a:schemeClr val="tx1"/>
              </a:solidFill>
              <a:latin typeface="Times New Roman" pitchFamily="18" charset="0"/>
              <a:cs typeface="Times New Roman" pitchFamily="18" charset="0"/>
            </a:endParaRPr>
          </a:p>
        </p:txBody>
      </p:sp>
      <p:pic>
        <p:nvPicPr>
          <p:cNvPr id="2051" name="Picture 3" descr="C:\Users\Darshan\Documents\Academics\NTCIR 2012\NTCIR Presentations\Image Forensics Project\Images\mandalay-bay.jpg"/>
          <p:cNvPicPr>
            <a:picLocks noChangeAspect="1" noChangeArrowheads="1"/>
          </p:cNvPicPr>
          <p:nvPr/>
        </p:nvPicPr>
        <p:blipFill>
          <a:blip r:embed="rId3" cstate="print"/>
          <a:srcRect/>
          <a:stretch>
            <a:fillRect/>
          </a:stretch>
        </p:blipFill>
        <p:spPr bwMode="auto">
          <a:xfrm>
            <a:off x="685800" y="762000"/>
            <a:ext cx="7696200" cy="5772150"/>
          </a:xfrm>
          <a:prstGeom prst="rect">
            <a:avLst/>
          </a:prstGeom>
          <a:noFill/>
        </p:spPr>
      </p:pic>
      <p:cxnSp>
        <p:nvCxnSpPr>
          <p:cNvPr id="8" name="Straight Arrow Connector 7"/>
          <p:cNvCxnSpPr/>
          <p:nvPr/>
        </p:nvCxnSpPr>
        <p:spPr>
          <a:xfrm flipV="1">
            <a:off x="1905000" y="1371600"/>
            <a:ext cx="23622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Parallelogram 10"/>
          <p:cNvSpPr/>
          <p:nvPr/>
        </p:nvSpPr>
        <p:spPr>
          <a:xfrm rot="20637663">
            <a:off x="1778542" y="1992435"/>
            <a:ext cx="3101973" cy="3215394"/>
          </a:xfrm>
          <a:prstGeom prst="parallelogram">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1981200" y="1143000"/>
            <a:ext cx="23622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fontScale="90000"/>
          </a:bodyPr>
          <a:lstStyle/>
          <a:p>
            <a:r>
              <a:rPr lang="en-US" dirty="0" smtClean="0">
                <a:solidFill>
                  <a:schemeClr val="tx1"/>
                </a:solidFill>
                <a:latin typeface="Times New Roman" pitchFamily="18" charset="0"/>
                <a:cs typeface="Times New Roman" pitchFamily="18" charset="0"/>
              </a:rPr>
              <a:t>Example : Crude Edit Using MS-Paint</a:t>
            </a:r>
            <a:endParaRPr lang="en-US" dirty="0">
              <a:solidFill>
                <a:schemeClr val="tx1"/>
              </a:solidFill>
              <a:latin typeface="Times New Roman" pitchFamily="18" charset="0"/>
              <a:cs typeface="Times New Roman" pitchFamily="18" charset="0"/>
            </a:endParaRPr>
          </a:p>
        </p:txBody>
      </p:sp>
      <p:pic>
        <p:nvPicPr>
          <p:cNvPr id="3074" name="Picture 2" descr="C:\Users\Darshan\Documents\Academics\NTCIR 2012\NTCIR Presentations\Image Forensics Project\Images\mandalay-bay - Copy.jpg"/>
          <p:cNvPicPr>
            <a:picLocks noChangeAspect="1" noChangeArrowheads="1"/>
          </p:cNvPicPr>
          <p:nvPr/>
        </p:nvPicPr>
        <p:blipFill>
          <a:blip r:embed="rId3" cstate="print"/>
          <a:srcRect/>
          <a:stretch>
            <a:fillRect/>
          </a:stretch>
        </p:blipFill>
        <p:spPr bwMode="auto">
          <a:xfrm>
            <a:off x="762000" y="914400"/>
            <a:ext cx="7543800" cy="5657850"/>
          </a:xfrm>
          <a:prstGeom prst="rect">
            <a:avLst/>
          </a:prstGeom>
          <a:noFill/>
        </p:spPr>
      </p:pic>
      <p:cxnSp>
        <p:nvCxnSpPr>
          <p:cNvPr id="5" name="Straight Arrow Connector 4"/>
          <p:cNvCxnSpPr/>
          <p:nvPr/>
        </p:nvCxnSpPr>
        <p:spPr>
          <a:xfrm flipV="1">
            <a:off x="3276600" y="1524000"/>
            <a:ext cx="10668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Parallelogram 5"/>
          <p:cNvSpPr/>
          <p:nvPr/>
        </p:nvSpPr>
        <p:spPr>
          <a:xfrm rot="20596847">
            <a:off x="1839216" y="2124577"/>
            <a:ext cx="3051802" cy="3169633"/>
          </a:xfrm>
          <a:prstGeom prst="parallelogram">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3276600" y="1219200"/>
            <a:ext cx="10668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905000" y="1828800"/>
            <a:ext cx="1295400" cy="381000"/>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828800" y="1676400"/>
            <a:ext cx="1371600" cy="381000"/>
          </a:xfrm>
          <a:prstGeom prst="straightConnector1">
            <a:avLst/>
          </a:prstGeom>
          <a:ln w="28575">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9" name="Parallelogram 18"/>
          <p:cNvSpPr/>
          <p:nvPr/>
        </p:nvSpPr>
        <p:spPr>
          <a:xfrm rot="20670185">
            <a:off x="3266791" y="1519310"/>
            <a:ext cx="533400" cy="167219"/>
          </a:xfrm>
          <a:prstGeom prst="parallelogram">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19"/>
          <p:cNvSpPr/>
          <p:nvPr/>
        </p:nvSpPr>
        <p:spPr>
          <a:xfrm rot="20558399">
            <a:off x="1900040" y="1863286"/>
            <a:ext cx="1274592" cy="143458"/>
          </a:xfrm>
          <a:prstGeom prst="parallelogram">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3429000" y="1295400"/>
            <a:ext cx="76200" cy="9144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62200" y="1600200"/>
            <a:ext cx="76200" cy="91440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solidFill>
                  <a:schemeClr val="tx1"/>
                </a:solidFill>
                <a:latin typeface="Times New Roman" pitchFamily="18" charset="0"/>
                <a:cs typeface="Times New Roman" pitchFamily="18" charset="0"/>
              </a:rPr>
              <a:t>Detection Techniques mentioned in the Paper</a:t>
            </a:r>
            <a:endParaRPr lang="en-US" sz="44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066800" y="2133600"/>
            <a:ext cx="4419600" cy="3886200"/>
          </a:xfrm>
        </p:spPr>
        <p:txBody>
          <a:bodyPr>
            <a:normAutofit fontScale="92500" lnSpcReduction="10000"/>
          </a:bodyPr>
          <a:lstStyle/>
          <a:p>
            <a:r>
              <a:rPr lang="en-US" sz="3600" dirty="0" smtClean="0">
                <a:solidFill>
                  <a:srgbClr val="FFFF00"/>
                </a:solidFill>
                <a:latin typeface="Times New Roman" pitchFamily="18" charset="0"/>
                <a:cs typeface="Times New Roman" pitchFamily="18" charset="0"/>
              </a:rPr>
              <a:t>Planar </a:t>
            </a:r>
            <a:r>
              <a:rPr lang="en-US" sz="3600" dirty="0" err="1" smtClean="0">
                <a:solidFill>
                  <a:srgbClr val="FFFF00"/>
                </a:solidFill>
                <a:latin typeface="Times New Roman" pitchFamily="18" charset="0"/>
                <a:cs typeface="Times New Roman" pitchFamily="18" charset="0"/>
              </a:rPr>
              <a:t>Homography</a:t>
            </a:r>
            <a:endParaRPr lang="en-US" sz="3600" dirty="0" smtClean="0">
              <a:solidFill>
                <a:srgbClr val="FFFF00"/>
              </a:solidFill>
              <a:latin typeface="Times New Roman" pitchFamily="18" charset="0"/>
              <a:cs typeface="Times New Roman" pitchFamily="18" charset="0"/>
            </a:endParaRPr>
          </a:p>
          <a:p>
            <a:endParaRPr lang="en-US" sz="3600" dirty="0" smtClean="0">
              <a:latin typeface="Times New Roman" pitchFamily="18" charset="0"/>
              <a:cs typeface="Times New Roman" pitchFamily="18" charset="0"/>
            </a:endParaRPr>
          </a:p>
          <a:p>
            <a:r>
              <a:rPr lang="en-US" sz="3600" dirty="0" smtClean="0">
                <a:solidFill>
                  <a:srgbClr val="FFFF00"/>
                </a:solidFill>
                <a:latin typeface="Times New Roman" pitchFamily="18" charset="0"/>
                <a:cs typeface="Times New Roman" pitchFamily="18" charset="0"/>
              </a:rPr>
              <a:t>Known Font</a:t>
            </a:r>
          </a:p>
          <a:p>
            <a:endParaRPr lang="en-US" sz="3600" dirty="0" smtClean="0">
              <a:latin typeface="Times New Roman" pitchFamily="18" charset="0"/>
              <a:cs typeface="Times New Roman" pitchFamily="18" charset="0"/>
            </a:endParaRPr>
          </a:p>
          <a:p>
            <a:r>
              <a:rPr lang="en-US" sz="3600" dirty="0" smtClean="0">
                <a:latin typeface="Times New Roman" pitchFamily="18" charset="0"/>
                <a:cs typeface="Times New Roman" pitchFamily="18" charset="0"/>
              </a:rPr>
              <a:t>Unknown Font</a:t>
            </a:r>
          </a:p>
          <a:p>
            <a:endParaRPr lang="en-US" sz="3600" dirty="0" smtClean="0">
              <a:latin typeface="Times New Roman" pitchFamily="18" charset="0"/>
              <a:cs typeface="Times New Roman" pitchFamily="18" charset="0"/>
            </a:endParaRPr>
          </a:p>
          <a:p>
            <a:r>
              <a:rPr lang="en-US" sz="3600" dirty="0" smtClean="0">
                <a:latin typeface="Times New Roman" pitchFamily="18" charset="0"/>
                <a:cs typeface="Times New Roman" pitchFamily="18" charset="0"/>
              </a:rPr>
              <a:t>Photo Composite</a:t>
            </a:r>
            <a:endParaRPr lang="en-US" sz="4000" dirty="0" smtClean="0">
              <a:latin typeface="Times New Roman" pitchFamily="18" charset="0"/>
              <a:cs typeface="Times New Roman" pitchFamily="18" charset="0"/>
            </a:endParaRPr>
          </a:p>
          <a:p>
            <a:endParaRPr lang="en-US" sz="4000" dirty="0" smtClean="0">
              <a:latin typeface="Times New Roman" pitchFamily="18" charset="0"/>
              <a:cs typeface="Times New Roman" pitchFamily="18" charset="0"/>
            </a:endParaRPr>
          </a:p>
          <a:p>
            <a:endParaRPr lang="en-US" sz="4000" dirty="0">
              <a:latin typeface="Times New Roman" pitchFamily="18" charset="0"/>
              <a:cs typeface="Times New Roman" pitchFamily="18" charset="0"/>
            </a:endParaRPr>
          </a:p>
        </p:txBody>
      </p:sp>
      <p:sp>
        <p:nvSpPr>
          <p:cNvPr id="5" name="TextBox 4"/>
          <p:cNvSpPr txBox="1"/>
          <p:nvPr/>
        </p:nvSpPr>
        <p:spPr>
          <a:xfrm>
            <a:off x="5562600" y="4419600"/>
            <a:ext cx="1676400" cy="1200329"/>
          </a:xfrm>
          <a:prstGeom prst="rect">
            <a:avLst/>
          </a:prstGeom>
          <a:noFill/>
        </p:spPr>
        <p:txBody>
          <a:bodyPr wrap="square" rtlCol="0">
            <a:spAutoFit/>
          </a:bodyPr>
          <a:lstStyle/>
          <a:p>
            <a:r>
              <a:rPr lang="en-US" sz="3600" dirty="0" smtClean="0"/>
              <a:t>Future Work</a:t>
            </a:r>
            <a:endParaRPr lang="en-US" dirty="0"/>
          </a:p>
        </p:txBody>
      </p:sp>
      <p:sp>
        <p:nvSpPr>
          <p:cNvPr id="6" name="TextBox 5"/>
          <p:cNvSpPr txBox="1"/>
          <p:nvPr/>
        </p:nvSpPr>
        <p:spPr>
          <a:xfrm>
            <a:off x="4876800" y="4114800"/>
            <a:ext cx="838200" cy="1862048"/>
          </a:xfrm>
          <a:prstGeom prst="rect">
            <a:avLst/>
          </a:prstGeom>
          <a:noFill/>
        </p:spPr>
        <p:txBody>
          <a:bodyPr wrap="square" rtlCol="0">
            <a:spAutoFit/>
          </a:bodyPr>
          <a:lstStyle/>
          <a:p>
            <a:r>
              <a:rPr lang="en-US" sz="11500" dirty="0" smtClean="0"/>
              <a:t>}</a:t>
            </a:r>
            <a:endParaRPr lang="en-US" dirty="0"/>
          </a:p>
        </p:txBody>
      </p:sp>
      <p:sp>
        <p:nvSpPr>
          <p:cNvPr id="7" name="TextBox 6"/>
          <p:cNvSpPr txBox="1"/>
          <p:nvPr/>
        </p:nvSpPr>
        <p:spPr>
          <a:xfrm>
            <a:off x="6019800" y="2362200"/>
            <a:ext cx="2362200" cy="646331"/>
          </a:xfrm>
          <a:prstGeom prst="rect">
            <a:avLst/>
          </a:prstGeom>
          <a:noFill/>
        </p:spPr>
        <p:txBody>
          <a:bodyPr wrap="square" rtlCol="0">
            <a:spAutoFit/>
          </a:bodyPr>
          <a:lstStyle/>
          <a:p>
            <a:r>
              <a:rPr lang="en-US" sz="3600" dirty="0" smtClean="0"/>
              <a:t>Applied</a:t>
            </a:r>
            <a:endParaRPr lang="en-US" dirty="0"/>
          </a:p>
        </p:txBody>
      </p:sp>
      <p:sp>
        <p:nvSpPr>
          <p:cNvPr id="8" name="TextBox 7"/>
          <p:cNvSpPr txBox="1"/>
          <p:nvPr/>
        </p:nvSpPr>
        <p:spPr>
          <a:xfrm>
            <a:off x="5334000" y="2057400"/>
            <a:ext cx="838200" cy="1862048"/>
          </a:xfrm>
          <a:prstGeom prst="rect">
            <a:avLst/>
          </a:prstGeom>
          <a:noFill/>
        </p:spPr>
        <p:txBody>
          <a:bodyPr wrap="square" rtlCol="0">
            <a:spAutoFit/>
          </a:bodyPr>
          <a:lstStyle/>
          <a:p>
            <a:r>
              <a:rPr lang="en-US" sz="11500"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Planar </a:t>
            </a:r>
            <a:r>
              <a:rPr lang="en-US" dirty="0" err="1" smtClean="0">
                <a:solidFill>
                  <a:schemeClr val="tx1"/>
                </a:solidFill>
                <a:latin typeface="Times New Roman" pitchFamily="18" charset="0"/>
                <a:cs typeface="Times New Roman" pitchFamily="18" charset="0"/>
              </a:rPr>
              <a:t>Homography</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709160"/>
          </a:xfrm>
        </p:spPr>
        <p:txBody>
          <a:bodyPr/>
          <a:lstStyle/>
          <a:p>
            <a:endParaRPr lang="en-US" dirty="0" smtClean="0"/>
          </a:p>
          <a:p>
            <a:endParaRPr lang="en-US" dirty="0" smtClean="0"/>
          </a:p>
          <a:p>
            <a:pPr>
              <a:buNone/>
            </a:pPr>
            <a:r>
              <a:rPr lang="en-US" dirty="0" smtClean="0"/>
              <a:t>A </a:t>
            </a:r>
            <a:r>
              <a:rPr lang="en-US" dirty="0" err="1" smtClean="0"/>
              <a:t>homography</a:t>
            </a:r>
            <a:r>
              <a:rPr lang="en-US" dirty="0" smtClean="0"/>
              <a:t> is an invertible transformation from a projective space to itself that maps straight lines to straight lines. </a:t>
            </a:r>
          </a:p>
          <a:p>
            <a:pPr>
              <a:buNone/>
            </a:pPr>
            <a:endParaRPr lang="en-US" dirty="0" smtClean="0"/>
          </a:p>
          <a:p>
            <a:pPr>
              <a:buNone/>
            </a:pPr>
            <a:r>
              <a:rPr lang="en-US" b="1" dirty="0" smtClean="0">
                <a:solidFill>
                  <a:srgbClr val="FFFF00"/>
                </a:solidFill>
              </a:rPr>
              <a:t>Synonyms</a:t>
            </a:r>
            <a:r>
              <a:rPr lang="en-US" dirty="0" smtClean="0"/>
              <a:t> are </a:t>
            </a:r>
            <a:r>
              <a:rPr lang="en-US" b="1" dirty="0" err="1" smtClean="0"/>
              <a:t>collineation</a:t>
            </a:r>
            <a:r>
              <a:rPr lang="en-US" b="1" dirty="0" smtClean="0"/>
              <a:t>, projective transformation, and </a:t>
            </a:r>
            <a:r>
              <a:rPr lang="en-US" b="1" dirty="0" err="1" smtClean="0"/>
              <a:t>projectivity</a:t>
            </a:r>
            <a:r>
              <a:rPr lang="en-US" b="1" dirty="0" smtClean="0"/>
              <a:t>. </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304800" y="228600"/>
            <a:ext cx="8515350" cy="5505450"/>
          </a:xfrm>
          <a:prstGeom prst="rect">
            <a:avLst/>
          </a:prstGeom>
          <a:noFill/>
          <a:ln w="9525">
            <a:noFill/>
            <a:miter lim="800000"/>
            <a:headEnd/>
            <a:tailEnd/>
          </a:ln>
        </p:spPr>
      </p:pic>
      <p:cxnSp>
        <p:nvCxnSpPr>
          <p:cNvPr id="11" name="Straight Arrow Connector 10"/>
          <p:cNvCxnSpPr/>
          <p:nvPr/>
        </p:nvCxnSpPr>
        <p:spPr>
          <a:xfrm flipH="1">
            <a:off x="1752600" y="1981200"/>
            <a:ext cx="1752600" cy="1295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2057400"/>
            <a:ext cx="228600" cy="1295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410200" y="1981200"/>
            <a:ext cx="2209800" cy="1371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315913" y="457200"/>
            <a:ext cx="8828087" cy="5362575"/>
          </a:xfrm>
          <a:prstGeom prst="rect">
            <a:avLst/>
          </a:prstGeom>
          <a:noFill/>
          <a:ln w="9525">
            <a:noFill/>
            <a:miter lim="800000"/>
            <a:headEnd/>
            <a:tailEnd/>
          </a:ln>
        </p:spPr>
      </p:pic>
      <p:cxnSp>
        <p:nvCxnSpPr>
          <p:cNvPr id="8" name="Straight Arrow Connector 7"/>
          <p:cNvCxnSpPr/>
          <p:nvPr/>
        </p:nvCxnSpPr>
        <p:spPr>
          <a:xfrm flipV="1">
            <a:off x="1752600" y="1219200"/>
            <a:ext cx="4343400" cy="19050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752600" y="2057400"/>
            <a:ext cx="4648200" cy="1066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52600" y="3124200"/>
            <a:ext cx="47244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828800" y="3124200"/>
            <a:ext cx="3048000" cy="304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467600" y="2057400"/>
            <a:ext cx="1524000" cy="3352800"/>
          </a:xfrm>
          <a:prstGeom prst="line">
            <a:avLst/>
          </a:prstGeom>
          <a:ln w="381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96000" y="1143000"/>
            <a:ext cx="2667000" cy="14478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6324600" y="2057400"/>
            <a:ext cx="2133600" cy="11430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477000" y="3124200"/>
            <a:ext cx="1600200" cy="8382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800600" y="3429000"/>
            <a:ext cx="2819400" cy="15240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7708269">
            <a:off x="7443515" y="3923846"/>
            <a:ext cx="2057400" cy="369332"/>
          </a:xfrm>
          <a:prstGeom prst="rect">
            <a:avLst/>
          </a:prstGeom>
          <a:noFill/>
        </p:spPr>
        <p:txBody>
          <a:bodyPr wrap="square" rtlCol="0">
            <a:spAutoFit/>
          </a:bodyPr>
          <a:lstStyle/>
          <a:p>
            <a:r>
              <a:rPr lang="en-US" b="1" dirty="0" smtClean="0">
                <a:solidFill>
                  <a:srgbClr val="FFFF00"/>
                </a:solidFill>
              </a:rPr>
              <a:t>Plane of Text</a:t>
            </a:r>
            <a:endParaRPr lang="en-US" b="1" dirty="0">
              <a:solidFill>
                <a:srgbClr val="FFFF00"/>
              </a:solidFill>
            </a:endParaRPr>
          </a:p>
        </p:txBody>
      </p:sp>
      <p:sp>
        <p:nvSpPr>
          <p:cNvPr id="30" name="TextBox 29"/>
          <p:cNvSpPr txBox="1"/>
          <p:nvPr/>
        </p:nvSpPr>
        <p:spPr>
          <a:xfrm rot="17610702">
            <a:off x="6096819" y="5207066"/>
            <a:ext cx="1265039" cy="830997"/>
          </a:xfrm>
          <a:prstGeom prst="rect">
            <a:avLst/>
          </a:prstGeom>
          <a:noFill/>
        </p:spPr>
        <p:txBody>
          <a:bodyPr wrap="square" rtlCol="0">
            <a:spAutoFit/>
          </a:bodyPr>
          <a:lstStyle/>
          <a:p>
            <a:pPr algn="just"/>
            <a:r>
              <a:rPr lang="en-US" sz="1600" b="1" dirty="0" smtClean="0">
                <a:solidFill>
                  <a:srgbClr val="FFFF00"/>
                </a:solidFill>
              </a:rPr>
              <a:t>Projections </a:t>
            </a:r>
          </a:p>
          <a:p>
            <a:pPr algn="just"/>
            <a:r>
              <a:rPr lang="en-US" sz="1600" b="1" dirty="0" smtClean="0">
                <a:solidFill>
                  <a:srgbClr val="FFFF00"/>
                </a:solidFill>
              </a:rPr>
              <a:t>drawn to </a:t>
            </a:r>
          </a:p>
          <a:p>
            <a:pPr algn="just"/>
            <a:r>
              <a:rPr lang="en-US" sz="1600" b="1" dirty="0" smtClean="0">
                <a:solidFill>
                  <a:srgbClr val="FFFF00"/>
                </a:solidFill>
              </a:rPr>
              <a:t>each point</a:t>
            </a:r>
            <a:endParaRPr lang="en-US" sz="1600"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7467600" y="2057400"/>
            <a:ext cx="1524000" cy="3352800"/>
          </a:xfrm>
          <a:prstGeom prst="line">
            <a:avLst/>
          </a:prstGeom>
          <a:ln w="381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96000" y="1143000"/>
            <a:ext cx="2667000" cy="14478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6324600" y="2057400"/>
            <a:ext cx="2133600" cy="11430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477000" y="3124200"/>
            <a:ext cx="1600200" cy="8382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800600" y="3429000"/>
            <a:ext cx="2819400" cy="1524000"/>
          </a:xfrm>
          <a:prstGeom prst="straightConnector1">
            <a:avLst/>
          </a:prstGeom>
          <a:ln w="38100">
            <a:solidFill>
              <a:srgbClr val="FFFF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72400" y="5029200"/>
            <a:ext cx="2057400" cy="400110"/>
          </a:xfrm>
          <a:prstGeom prst="rect">
            <a:avLst/>
          </a:prstGeom>
          <a:noFill/>
        </p:spPr>
        <p:txBody>
          <a:bodyPr wrap="square" rtlCol="0">
            <a:spAutoFit/>
          </a:bodyPr>
          <a:lstStyle/>
          <a:p>
            <a:r>
              <a:rPr lang="en-US" sz="2000" b="1" dirty="0" smtClean="0">
                <a:solidFill>
                  <a:srgbClr val="FFFF00"/>
                </a:solidFill>
              </a:rPr>
              <a:t>Plane 1</a:t>
            </a:r>
            <a:endParaRPr lang="en-US" sz="2000" b="1" dirty="0">
              <a:solidFill>
                <a:srgbClr val="FFFF00"/>
              </a:solidFill>
            </a:endParaRPr>
          </a:p>
        </p:txBody>
      </p:sp>
      <p:sp>
        <p:nvSpPr>
          <p:cNvPr id="30" name="TextBox 29"/>
          <p:cNvSpPr txBox="1"/>
          <p:nvPr/>
        </p:nvSpPr>
        <p:spPr>
          <a:xfrm>
            <a:off x="5257800" y="4724400"/>
            <a:ext cx="1686832" cy="400110"/>
          </a:xfrm>
          <a:prstGeom prst="rect">
            <a:avLst/>
          </a:prstGeom>
          <a:noFill/>
        </p:spPr>
        <p:txBody>
          <a:bodyPr wrap="square" rtlCol="0">
            <a:spAutoFit/>
          </a:bodyPr>
          <a:lstStyle/>
          <a:p>
            <a:pPr algn="just"/>
            <a:r>
              <a:rPr lang="en-US" sz="2000" b="1" dirty="0" smtClean="0">
                <a:solidFill>
                  <a:srgbClr val="FFFF00"/>
                </a:solidFill>
              </a:rPr>
              <a:t>Projections 1</a:t>
            </a:r>
            <a:endParaRPr lang="en-US" sz="2000" b="1" dirty="0">
              <a:solidFill>
                <a:srgbClr val="FFFF00"/>
              </a:solidFill>
            </a:endParaRPr>
          </a:p>
        </p:txBody>
      </p:sp>
      <p:cxnSp>
        <p:nvCxnSpPr>
          <p:cNvPr id="14" name="Straight Connector 13"/>
          <p:cNvCxnSpPr/>
          <p:nvPr/>
        </p:nvCxnSpPr>
        <p:spPr>
          <a:xfrm flipV="1">
            <a:off x="3581400" y="1143000"/>
            <a:ext cx="457200" cy="381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38200" y="1143000"/>
            <a:ext cx="3124200" cy="53340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752600" y="2209800"/>
            <a:ext cx="2133600" cy="30480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524000" y="3048000"/>
            <a:ext cx="2209800" cy="38100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762000" y="4191000"/>
            <a:ext cx="2819400" cy="45720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143000" y="4648200"/>
            <a:ext cx="1686832" cy="400110"/>
          </a:xfrm>
          <a:prstGeom prst="rect">
            <a:avLst/>
          </a:prstGeom>
          <a:noFill/>
        </p:spPr>
        <p:txBody>
          <a:bodyPr wrap="square" rtlCol="0">
            <a:spAutoFit/>
          </a:bodyPr>
          <a:lstStyle/>
          <a:p>
            <a:pPr algn="just"/>
            <a:r>
              <a:rPr lang="en-US" sz="2000" b="1" dirty="0" smtClean="0"/>
              <a:t>Projections 2</a:t>
            </a:r>
            <a:endParaRPr lang="en-US" sz="2000" b="1" dirty="0"/>
          </a:p>
        </p:txBody>
      </p:sp>
      <p:sp>
        <p:nvSpPr>
          <p:cNvPr id="58" name="TextBox 57"/>
          <p:cNvSpPr txBox="1"/>
          <p:nvPr/>
        </p:nvSpPr>
        <p:spPr>
          <a:xfrm>
            <a:off x="3733800" y="4343400"/>
            <a:ext cx="2057400" cy="400110"/>
          </a:xfrm>
          <a:prstGeom prst="rect">
            <a:avLst/>
          </a:prstGeom>
          <a:noFill/>
        </p:spPr>
        <p:txBody>
          <a:bodyPr wrap="square" rtlCol="0">
            <a:spAutoFit/>
          </a:bodyPr>
          <a:lstStyle/>
          <a:p>
            <a:r>
              <a:rPr lang="en-US" sz="2000" b="1" dirty="0" smtClean="0"/>
              <a:t>Plane 2</a:t>
            </a:r>
            <a:endParaRPr lang="en-US" sz="2000" b="1" dirty="0"/>
          </a:p>
        </p:txBody>
      </p:sp>
      <p:sp>
        <p:nvSpPr>
          <p:cNvPr id="60" name="TextBox 59"/>
          <p:cNvSpPr txBox="1"/>
          <p:nvPr/>
        </p:nvSpPr>
        <p:spPr>
          <a:xfrm>
            <a:off x="0" y="6324600"/>
            <a:ext cx="9144000" cy="461665"/>
          </a:xfrm>
          <a:prstGeom prst="rect">
            <a:avLst/>
          </a:prstGeom>
          <a:noFill/>
        </p:spPr>
        <p:txBody>
          <a:bodyPr wrap="square" rtlCol="0">
            <a:spAutoFit/>
          </a:bodyPr>
          <a:lstStyle/>
          <a:p>
            <a:pPr algn="ctr"/>
            <a:r>
              <a:rPr lang="en-US" sz="2400" b="1" dirty="0" smtClean="0">
                <a:solidFill>
                  <a:srgbClr val="FF0000"/>
                </a:solidFill>
              </a:rPr>
              <a:t>Projections 1 and 2 are not parallel in case of inconsistencies</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57" grpId="0"/>
      <p:bldP spid="58"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058400" cy="1143000"/>
          </a:xfrm>
        </p:spPr>
        <p:txBody>
          <a:bodyPr>
            <a:noAutofit/>
          </a:bodyPr>
          <a:lstStyle/>
          <a:p>
            <a:r>
              <a:rPr lang="en-US" sz="3200" dirty="0" smtClean="0">
                <a:solidFill>
                  <a:schemeClr val="tx1"/>
                </a:solidFill>
                <a:latin typeface="Times New Roman" pitchFamily="18" charset="0"/>
                <a:cs typeface="Times New Roman" pitchFamily="18" charset="0"/>
              </a:rPr>
              <a:t>Welcome to Fabulous Las Vegas</a:t>
            </a:r>
            <a:br>
              <a:rPr lang="en-US" sz="3200" dirty="0" smtClean="0">
                <a:solidFill>
                  <a:schemeClr val="tx1"/>
                </a:solidFill>
                <a:latin typeface="Times New Roman" pitchFamily="18" charset="0"/>
                <a:cs typeface="Times New Roman" pitchFamily="18" charset="0"/>
              </a:rPr>
            </a:br>
            <a:endParaRPr lang="en-US" sz="3200" dirty="0">
              <a:solidFill>
                <a:schemeClr val="tx1"/>
              </a:solidFill>
              <a:latin typeface="Times New Roman" pitchFamily="18" charset="0"/>
              <a:cs typeface="Times New Roman" pitchFamily="18" charset="0"/>
            </a:endParaRPr>
          </a:p>
        </p:txBody>
      </p:sp>
      <p:pic>
        <p:nvPicPr>
          <p:cNvPr id="3074" name="Picture 2" descr="C:\Users\Darshan\Documents\Academics\Spring 2012\CSI 660 - Digital Image Forensics\Final Presentation &amp; Software\Images\Las Vegas1.JPG"/>
          <p:cNvPicPr>
            <a:picLocks noChangeAspect="1" noChangeArrowheads="1"/>
          </p:cNvPicPr>
          <p:nvPr/>
        </p:nvPicPr>
        <p:blipFill>
          <a:blip r:embed="rId3" cstate="print"/>
          <a:srcRect/>
          <a:stretch>
            <a:fillRect/>
          </a:stretch>
        </p:blipFill>
        <p:spPr bwMode="auto">
          <a:xfrm>
            <a:off x="762000" y="685800"/>
            <a:ext cx="7848600" cy="588645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Darshan\Downloads\All sizes _ Made in USA _ Flickr - Photo Sharing!_files\241422272_7ea1a8c21f_b.jpg"/>
          <p:cNvPicPr>
            <a:picLocks noChangeAspect="1" noChangeArrowheads="1"/>
          </p:cNvPicPr>
          <p:nvPr/>
        </p:nvPicPr>
        <p:blipFill>
          <a:blip r:embed="rId3" cstate="print"/>
          <a:srcRect/>
          <a:stretch>
            <a:fillRect/>
          </a:stretch>
        </p:blipFill>
        <p:spPr bwMode="auto">
          <a:xfrm>
            <a:off x="4343400" y="914400"/>
            <a:ext cx="4635500" cy="5635990"/>
          </a:xfrm>
          <a:prstGeom prst="rect">
            <a:avLst/>
          </a:prstGeom>
          <a:noFill/>
          <a:ln w="38100">
            <a:solidFill>
              <a:schemeClr val="bg1"/>
            </a:solidFill>
          </a:ln>
        </p:spPr>
      </p:pic>
      <p:sp>
        <p:nvSpPr>
          <p:cNvPr id="7" name="TextBox 6"/>
          <p:cNvSpPr txBox="1"/>
          <p:nvPr/>
        </p:nvSpPr>
        <p:spPr>
          <a:xfrm>
            <a:off x="457200" y="381000"/>
            <a:ext cx="8382000" cy="461665"/>
          </a:xfrm>
          <a:prstGeom prst="rect">
            <a:avLst/>
          </a:prstGeom>
          <a:noFill/>
        </p:spPr>
        <p:txBody>
          <a:bodyPr wrap="square" rtlCol="0">
            <a:spAutoFit/>
          </a:bodyPr>
          <a:lstStyle/>
          <a:p>
            <a:pPr algn="ctr"/>
            <a:r>
              <a:rPr lang="en-US" sz="2400" b="1" dirty="0" smtClean="0"/>
              <a:t>Hezbollah’s “Made In USA” Billboard in Southern Beirut </a:t>
            </a:r>
            <a:endParaRPr lang="en-US" sz="2400" b="1" dirty="0"/>
          </a:p>
        </p:txBody>
      </p:sp>
      <p:pic>
        <p:nvPicPr>
          <p:cNvPr id="4" name="Picture 3" descr="C:\Users\Darshan\Downloads\All sizes _ Made in USA _ Flickr - Photo Sharing!_files\241422272_7ea1a8c21f_b.jpg"/>
          <p:cNvPicPr>
            <a:picLocks noChangeAspect="1" noChangeArrowheads="1"/>
          </p:cNvPicPr>
          <p:nvPr/>
        </p:nvPicPr>
        <p:blipFill>
          <a:blip r:embed="rId3" cstate="print"/>
          <a:srcRect l="21079" t="10415" r="39639" b="60841"/>
          <a:stretch>
            <a:fillRect/>
          </a:stretch>
        </p:blipFill>
        <p:spPr bwMode="auto">
          <a:xfrm>
            <a:off x="685800" y="990600"/>
            <a:ext cx="7772400" cy="5625513"/>
          </a:xfrm>
          <a:prstGeom prst="rect">
            <a:avLst/>
          </a:prstGeom>
          <a:noFill/>
          <a:ln w="57150">
            <a:solidFill>
              <a:schemeClr val="bg1"/>
            </a:solidFill>
          </a:ln>
        </p:spPr>
      </p:pic>
      <p:pic>
        <p:nvPicPr>
          <p:cNvPr id="5" name="Picture 4" descr="C:\Users\Darshan\Downloads\All sizes _ Made in USA _ Flickr - Photo Sharing!_files\241422272_7ea1a8c21f_b.jpg"/>
          <p:cNvPicPr>
            <a:picLocks noChangeAspect="1" noChangeArrowheads="1"/>
          </p:cNvPicPr>
          <p:nvPr/>
        </p:nvPicPr>
        <p:blipFill>
          <a:blip r:embed="rId3" cstate="print"/>
          <a:srcRect l="21079" t="10415" r="39639" b="60841"/>
          <a:stretch>
            <a:fillRect/>
          </a:stretch>
        </p:blipFill>
        <p:spPr bwMode="auto">
          <a:xfrm>
            <a:off x="0" y="1600200"/>
            <a:ext cx="4876800" cy="4186428"/>
          </a:xfrm>
          <a:prstGeom prst="rect">
            <a:avLst/>
          </a:prstGeom>
          <a:noFill/>
          <a:ln w="57150">
            <a:solidFill>
              <a:schemeClr val="bg1"/>
            </a:solidFill>
          </a:ln>
        </p:spPr>
      </p:pic>
      <p:sp>
        <p:nvSpPr>
          <p:cNvPr id="6" name="Right Arrow 5"/>
          <p:cNvSpPr/>
          <p:nvPr/>
        </p:nvSpPr>
        <p:spPr>
          <a:xfrm>
            <a:off x="4724400" y="2362200"/>
            <a:ext cx="762000" cy="381000"/>
          </a:xfrm>
          <a:prstGeom prst="rightArrow">
            <a:avLst/>
          </a:prstGeom>
          <a:solidFill>
            <a:schemeClr val="bg1"/>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058400" cy="1143000"/>
          </a:xfrm>
        </p:spPr>
        <p:txBody>
          <a:bodyPr>
            <a:noAutofit/>
          </a:bodyPr>
          <a:lstStyle/>
          <a:p>
            <a:r>
              <a:rPr lang="en-US" sz="3200" dirty="0" smtClean="0">
                <a:solidFill>
                  <a:schemeClr val="tx1"/>
                </a:solidFill>
                <a:latin typeface="Times New Roman" pitchFamily="18" charset="0"/>
                <a:cs typeface="Times New Roman" pitchFamily="18" charset="0"/>
              </a:rPr>
              <a:t>A ‘Refined’ edit using Photoshop</a:t>
            </a:r>
            <a:br>
              <a:rPr lang="en-US" sz="3200" dirty="0" smtClean="0">
                <a:solidFill>
                  <a:schemeClr val="tx1"/>
                </a:solidFill>
                <a:latin typeface="Times New Roman" pitchFamily="18" charset="0"/>
                <a:cs typeface="Times New Roman" pitchFamily="18" charset="0"/>
              </a:rPr>
            </a:br>
            <a:r>
              <a:rPr lang="en-US" sz="3200" dirty="0" smtClean="0">
                <a:solidFill>
                  <a:schemeClr val="tx1"/>
                </a:solidFill>
                <a:latin typeface="Times New Roman" pitchFamily="18" charset="0"/>
                <a:cs typeface="Times New Roman" pitchFamily="18" charset="0"/>
              </a:rPr>
              <a:t> (Scaled, Rotated) </a:t>
            </a:r>
            <a:endParaRPr lang="en-US" sz="3200" dirty="0">
              <a:solidFill>
                <a:schemeClr val="tx1"/>
              </a:solidFill>
              <a:latin typeface="Times New Roman" pitchFamily="18" charset="0"/>
              <a:cs typeface="Times New Roman" pitchFamily="18" charset="0"/>
            </a:endParaRPr>
          </a:p>
        </p:txBody>
      </p:sp>
      <p:pic>
        <p:nvPicPr>
          <p:cNvPr id="4098" name="Picture 2" descr="C:\Users\Darshan\Documents\Academics\Spring 2012\CSI 660 - Digital Image Forensics\Final Presentation &amp; Software\Images\Las Vegas2.JPG"/>
          <p:cNvPicPr>
            <a:picLocks noChangeAspect="1" noChangeArrowheads="1"/>
          </p:cNvPicPr>
          <p:nvPr/>
        </p:nvPicPr>
        <p:blipFill>
          <a:blip r:embed="rId3" cstate="print"/>
          <a:srcRect/>
          <a:stretch>
            <a:fillRect/>
          </a:stretch>
        </p:blipFill>
        <p:spPr bwMode="auto">
          <a:xfrm>
            <a:off x="762000" y="1143000"/>
            <a:ext cx="7315200" cy="5486400"/>
          </a:xfrm>
          <a:prstGeom prst="rect">
            <a:avLst/>
          </a:prstGeom>
          <a:noFill/>
        </p:spPr>
      </p:pic>
      <p:sp>
        <p:nvSpPr>
          <p:cNvPr id="4" name="Oval 3"/>
          <p:cNvSpPr/>
          <p:nvPr/>
        </p:nvSpPr>
        <p:spPr>
          <a:xfrm rot="20335435">
            <a:off x="3124200" y="4724400"/>
            <a:ext cx="1295400" cy="609600"/>
          </a:xfrm>
          <a:prstGeom prst="ellipse">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latin typeface="Times New Roman" pitchFamily="18" charset="0"/>
                <a:cs typeface="Times New Roman" pitchFamily="18" charset="0"/>
              </a:rPr>
              <a:t>Attempt to bypass Planar </a:t>
            </a:r>
            <a:r>
              <a:rPr lang="en-US" dirty="0" err="1" smtClean="0">
                <a:solidFill>
                  <a:schemeClr val="tx1"/>
                </a:solidFill>
                <a:latin typeface="Times New Roman" pitchFamily="18" charset="0"/>
                <a:cs typeface="Times New Roman" pitchFamily="18" charset="0"/>
              </a:rPr>
              <a:t>Homography</a:t>
            </a:r>
            <a:r>
              <a:rPr lang="en-US" dirty="0" smtClean="0">
                <a:solidFill>
                  <a:schemeClr val="tx1"/>
                </a:solidFill>
                <a:latin typeface="Times New Roman" pitchFamily="18" charset="0"/>
                <a:cs typeface="Times New Roman" pitchFamily="18" charset="0"/>
              </a:rPr>
              <a:t> in Photoshop</a:t>
            </a:r>
            <a:endParaRPr lang="en-US" dirty="0">
              <a:solidFill>
                <a:schemeClr val="tx1"/>
              </a:solidFill>
              <a:latin typeface="Times New Roman" pitchFamily="18" charset="0"/>
              <a:cs typeface="Times New Roman" pitchFamily="18" charset="0"/>
            </a:endParaRPr>
          </a:p>
        </p:txBody>
      </p:sp>
      <p:pic>
        <p:nvPicPr>
          <p:cNvPr id="5122" name="Picture 2" descr="C:\Users\Darshan\Documents\Academics\Spring 2012\CSI 660 - Digital Image Forensics\Final Presentation &amp; Software\Images\Las Vegas_Photoshop.jpg"/>
          <p:cNvPicPr>
            <a:picLocks noChangeAspect="1" noChangeArrowheads="1"/>
          </p:cNvPicPr>
          <p:nvPr/>
        </p:nvPicPr>
        <p:blipFill>
          <a:blip r:embed="rId3" cstate="print"/>
          <a:srcRect/>
          <a:stretch>
            <a:fillRect/>
          </a:stretch>
        </p:blipFill>
        <p:spPr bwMode="auto">
          <a:xfrm>
            <a:off x="228600" y="1676400"/>
            <a:ext cx="8536357" cy="4648200"/>
          </a:xfrm>
          <a:prstGeom prst="rect">
            <a:avLst/>
          </a:prstGeom>
          <a:noFill/>
        </p:spPr>
      </p:pic>
      <p:cxnSp>
        <p:nvCxnSpPr>
          <p:cNvPr id="6" name="Straight Arrow Connector 5"/>
          <p:cNvCxnSpPr/>
          <p:nvPr/>
        </p:nvCxnSpPr>
        <p:spPr>
          <a:xfrm flipV="1">
            <a:off x="2133600" y="4191000"/>
            <a:ext cx="2286000" cy="7620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57400" y="3886200"/>
            <a:ext cx="2286000" cy="7620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514600" y="4114800"/>
            <a:ext cx="304800" cy="8382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743200" y="4038600"/>
            <a:ext cx="304800" cy="8382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962400" y="3429000"/>
            <a:ext cx="76200" cy="12192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800600" y="3124200"/>
            <a:ext cx="76200" cy="1219200"/>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Known Font</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2148840"/>
            <a:ext cx="8229600" cy="4709160"/>
          </a:xfrm>
        </p:spPr>
        <p:txBody>
          <a:bodyPr/>
          <a:lstStyle/>
          <a:p>
            <a:pPr algn="just">
              <a:buNone/>
            </a:pPr>
            <a:r>
              <a:rPr lang="en-US" dirty="0" smtClean="0">
                <a:latin typeface="Times New Roman" pitchFamily="18" charset="0"/>
                <a:cs typeface="Times New Roman" pitchFamily="18" charset="0"/>
              </a:rPr>
              <a:t>Assuming that the font style is known, the string in its world coordinate system can easily be determined. From the pair of images, we automatically extract the image and world coordinates required for the planar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 estimation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srcRect/>
          <a:stretch>
            <a:fillRect/>
          </a:stretch>
        </p:blipFill>
        <p:spPr bwMode="auto">
          <a:xfrm>
            <a:off x="533400" y="152400"/>
            <a:ext cx="8124825" cy="4267200"/>
          </a:xfrm>
          <a:prstGeom prst="rect">
            <a:avLst/>
          </a:prstGeom>
          <a:noFill/>
          <a:ln w="9525">
            <a:noFill/>
            <a:miter lim="800000"/>
            <a:headEnd/>
            <a:tailEnd/>
          </a:ln>
        </p:spPr>
      </p:pic>
      <p:sp>
        <p:nvSpPr>
          <p:cNvPr id="6" name="TextBox 5"/>
          <p:cNvSpPr txBox="1"/>
          <p:nvPr/>
        </p:nvSpPr>
        <p:spPr>
          <a:xfrm>
            <a:off x="304800" y="4724400"/>
            <a:ext cx="8610600" cy="1692771"/>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A feature vector consisting of local gradients is measured at each </a:t>
            </a:r>
            <a:r>
              <a:rPr lang="en-US" sz="2000" b="1" dirty="0" err="1" smtClean="0">
                <a:latin typeface="Times New Roman" pitchFamily="18" charset="0"/>
                <a:cs typeface="Times New Roman" pitchFamily="18" charset="0"/>
              </a:rPr>
              <a:t>keypoint</a:t>
            </a:r>
            <a:r>
              <a:rPr lang="en-US" sz="2000" b="1" dirty="0" smtClean="0">
                <a:latin typeface="Times New Roman" pitchFamily="18" charset="0"/>
                <a:cs typeface="Times New Roman" pitchFamily="18" charset="0"/>
              </a:rPr>
              <a:t> position. </a:t>
            </a:r>
            <a:r>
              <a:rPr lang="en-US" sz="2000" b="1" dirty="0" err="1" smtClean="0">
                <a:latin typeface="Times New Roman" pitchFamily="18" charset="0"/>
                <a:cs typeface="Times New Roman" pitchFamily="18" charset="0"/>
              </a:rPr>
              <a:t>Keypoints</a:t>
            </a:r>
            <a:r>
              <a:rPr lang="en-US" sz="2000" b="1" dirty="0" smtClean="0">
                <a:latin typeface="Times New Roman" pitchFamily="18" charset="0"/>
                <a:cs typeface="Times New Roman" pitchFamily="18" charset="0"/>
              </a:rPr>
              <a:t> are matched between two images using a variant of nearest neighbor matching on the feature vectors. This association accounts for a geometric transformation between the images by matching </a:t>
            </a:r>
            <a:r>
              <a:rPr lang="en-US" sz="2000" b="1" dirty="0" err="1" smtClean="0">
                <a:latin typeface="Times New Roman" pitchFamily="18" charset="0"/>
                <a:cs typeface="Times New Roman" pitchFamily="18" charset="0"/>
              </a:rPr>
              <a:t>keypoints</a:t>
            </a:r>
            <a:r>
              <a:rPr lang="en-US" sz="2000" b="1" dirty="0" smtClean="0">
                <a:latin typeface="Times New Roman" pitchFamily="18" charset="0"/>
                <a:cs typeface="Times New Roman" pitchFamily="18" charset="0"/>
              </a:rPr>
              <a:t> up to a planar </a:t>
            </a:r>
            <a:r>
              <a:rPr lang="en-US" sz="2000" b="1" dirty="0" err="1" smtClean="0">
                <a:latin typeface="Times New Roman" pitchFamily="18" charset="0"/>
                <a:cs typeface="Times New Roman" pitchFamily="18" charset="0"/>
              </a:rPr>
              <a:t>homography</a:t>
            </a: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Unknown Font</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When the font of the text in question cannot be easily determined by visual inspection, we adopt the following technique for automatically identifying the font style.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font style that returns the largest number of matched </a:t>
            </a:r>
            <a:r>
              <a:rPr lang="en-US" dirty="0" err="1" smtClean="0">
                <a:latin typeface="Times New Roman" pitchFamily="18" charset="0"/>
                <a:cs typeface="Times New Roman" pitchFamily="18" charset="0"/>
              </a:rPr>
              <a:t>keypoints</a:t>
            </a:r>
            <a:r>
              <a:rPr lang="en-US" dirty="0" smtClean="0">
                <a:latin typeface="Times New Roman" pitchFamily="18" charset="0"/>
                <a:cs typeface="Times New Roman" pitchFamily="18" charset="0"/>
              </a:rPr>
              <a:t> is taken to be the correct font.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Photo Composite</a:t>
            </a:r>
            <a:endParaRPr lang="en-US" dirty="0">
              <a:solidFill>
                <a:schemeClr val="tx1"/>
              </a:solidFill>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3" cstate="print"/>
          <a:srcRect/>
          <a:stretch>
            <a:fillRect/>
          </a:stretch>
        </p:blipFill>
        <p:spPr bwMode="auto">
          <a:xfrm>
            <a:off x="0" y="1450748"/>
            <a:ext cx="8915400" cy="48822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Conclusions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dirty="0" smtClean="0">
                <a:latin typeface="Times New Roman" pitchFamily="18" charset="0"/>
                <a:cs typeface="Times New Roman" pitchFamily="18" charset="0"/>
              </a:rPr>
              <a:t>Since no forgery is perfect, the inconsistencies in alignment and fonts often creep in. </a:t>
            </a:r>
          </a:p>
          <a:p>
            <a:pPr algn="just">
              <a:buNone/>
            </a:pP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With that said, it is quite easy to detect the forgeries in the signs using the mentioned techniques – for not all would know how to do a ‘Perfect murder’ of a billboard.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 determined forger could circumvent this technique by applying the correct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 to the inserted text. Taking this in account, relevant techniques like CFA interpolation, noise levels, can be considered.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err="1" smtClean="0">
                <a:solidFill>
                  <a:srgbClr val="FFFF00"/>
                </a:solidFill>
                <a:latin typeface="Times New Roman" pitchFamily="18" charset="0"/>
                <a:cs typeface="Times New Roman" pitchFamily="18" charset="0"/>
              </a:rPr>
              <a:t>ManipulationDetector</a:t>
            </a:r>
            <a:r>
              <a:rPr lang="en-US" i="1" dirty="0" smtClean="0">
                <a:solidFill>
                  <a:srgbClr val="FFFF00"/>
                </a:solidFill>
                <a:latin typeface="Times New Roman" pitchFamily="18" charset="0"/>
                <a:cs typeface="Times New Roman" pitchFamily="18" charset="0"/>
              </a:rPr>
              <a:t>®</a:t>
            </a:r>
            <a:r>
              <a:rPr lang="en-US" dirty="0" smtClean="0">
                <a:solidFill>
                  <a:schemeClr val="tx1"/>
                </a:solidFill>
                <a:latin typeface="Times New Roman" pitchFamily="18" charset="0"/>
                <a:cs typeface="Times New Roman" pitchFamily="18" charset="0"/>
              </a:rPr>
              <a:t> : Our MATLAB Application to detect text forgery</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buNone/>
            </a:pPr>
            <a:r>
              <a:rPr lang="en-US" sz="2200" b="1" u="sng" dirty="0" smtClean="0">
                <a:latin typeface="Times New Roman" pitchFamily="18" charset="0"/>
                <a:cs typeface="Times New Roman" pitchFamily="18" charset="0"/>
              </a:rPr>
              <a:t>Term Project for CSI 660, Digital Image Forensics, Prof. </a:t>
            </a:r>
            <a:r>
              <a:rPr lang="en-US" sz="2200" b="1" u="sng" dirty="0" err="1" smtClean="0">
                <a:latin typeface="Times New Roman" pitchFamily="18" charset="0"/>
                <a:cs typeface="Times New Roman" pitchFamily="18" charset="0"/>
              </a:rPr>
              <a:t>Sewei</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Lyu</a:t>
            </a:r>
            <a:endParaRPr lang="en-US" sz="2200" b="1" u="sng"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Important features:</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Compact, just around 30 Lines of code.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Written completely in MATLAB</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system is able to detect inconsistencies in Planar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 and Font.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We exclusively use Planar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 techniques for this.</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229600" cy="1143000"/>
          </a:xfrm>
        </p:spPr>
        <p:txBody>
          <a:bodyPr>
            <a:normAutofit/>
          </a:bodyPr>
          <a:lstStyle/>
          <a:p>
            <a:r>
              <a:rPr lang="en-US" dirty="0" smtClean="0">
                <a:solidFill>
                  <a:schemeClr val="tx1"/>
                </a:solidFill>
                <a:latin typeface="Times New Roman" pitchFamily="18" charset="0"/>
                <a:cs typeface="Times New Roman" pitchFamily="18" charset="0"/>
              </a:rPr>
              <a:t>Demo Of Current Work</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Planar </a:t>
            </a:r>
            <a:r>
              <a:rPr lang="en-US" dirty="0" err="1" smtClean="0">
                <a:solidFill>
                  <a:schemeClr val="tx1"/>
                </a:solidFill>
                <a:latin typeface="Times New Roman" pitchFamily="18" charset="0"/>
                <a:cs typeface="Times New Roman" pitchFamily="18" charset="0"/>
              </a:rPr>
              <a:t>Homography</a:t>
            </a:r>
            <a:r>
              <a:rPr lang="en-US" dirty="0" smtClean="0">
                <a:solidFill>
                  <a:schemeClr val="tx1"/>
                </a:solidFill>
                <a:latin typeface="Times New Roman" pitchFamily="18" charset="0"/>
                <a:cs typeface="Times New Roman" pitchFamily="18" charset="0"/>
              </a:rPr>
              <a:t>: Airport Sign</a:t>
            </a:r>
            <a:endParaRPr lang="en-US" dirty="0">
              <a:solidFill>
                <a:schemeClr val="tx1"/>
              </a:solidFill>
              <a:latin typeface="Times New Roman" pitchFamily="18" charset="0"/>
              <a:cs typeface="Times New Roman" pitchFamily="18" charset="0"/>
            </a:endParaRPr>
          </a:p>
        </p:txBody>
      </p:sp>
      <p:pic>
        <p:nvPicPr>
          <p:cNvPr id="8194" name="Picture 2" descr="C:\Users\Darshan\Documents\Academics\NTCIR 2012\NTCIR Presentations\Image Forensics Project\Images\Airport2 - Copy.jpg"/>
          <p:cNvPicPr>
            <a:picLocks noGrp="1" noChangeAspect="1" noChangeArrowheads="1"/>
          </p:cNvPicPr>
          <p:nvPr>
            <p:ph idx="1"/>
          </p:nvPr>
        </p:nvPicPr>
        <p:blipFill>
          <a:blip r:embed="rId3" cstate="print"/>
          <a:srcRect l="902" t="1080" r="818" b="1570"/>
          <a:stretch>
            <a:fillRect/>
          </a:stretch>
        </p:blipFill>
        <p:spPr bwMode="auto">
          <a:xfrm>
            <a:off x="457200" y="1600200"/>
            <a:ext cx="8305800" cy="4724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cstate="print"/>
          <a:srcRect/>
          <a:stretch>
            <a:fillRect/>
          </a:stretch>
        </p:blipFill>
        <p:spPr bwMode="auto">
          <a:xfrm>
            <a:off x="0" y="228600"/>
            <a:ext cx="3963622" cy="2357312"/>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4953000" y="228600"/>
            <a:ext cx="3791572" cy="6383951"/>
          </a:xfrm>
          <a:prstGeom prst="rect">
            <a:avLst/>
          </a:prstGeom>
          <a:noFill/>
          <a:ln w="9525">
            <a:noFill/>
            <a:miter lim="800000"/>
            <a:headEnd/>
            <a:tailEnd/>
          </a:ln>
        </p:spPr>
      </p:pic>
      <p:sp>
        <p:nvSpPr>
          <p:cNvPr id="6" name="Oval 5"/>
          <p:cNvSpPr/>
          <p:nvPr/>
        </p:nvSpPr>
        <p:spPr>
          <a:xfrm>
            <a:off x="228600" y="914400"/>
            <a:ext cx="1371600" cy="1371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295400" y="2209800"/>
            <a:ext cx="3962400" cy="26670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257800" y="4038600"/>
            <a:ext cx="2133600" cy="2209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438400"/>
            <a:ext cx="838200" cy="2133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2000" y="4953000"/>
            <a:ext cx="335280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AUTHENTIC !!</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err="1" smtClean="0">
                <a:solidFill>
                  <a:schemeClr val="tx1"/>
                </a:solidFill>
                <a:latin typeface="Times New Roman" pitchFamily="18" charset="0"/>
                <a:cs typeface="Times New Roman" pitchFamily="18" charset="0"/>
              </a:rPr>
              <a:t>Homography</a:t>
            </a:r>
            <a:r>
              <a:rPr lang="en-US" dirty="0" smtClean="0">
                <a:solidFill>
                  <a:schemeClr val="tx1"/>
                </a:solidFill>
                <a:latin typeface="Times New Roman" pitchFamily="18" charset="0"/>
                <a:cs typeface="Times New Roman" pitchFamily="18" charset="0"/>
              </a:rPr>
              <a:t>: Airport Sign  </a:t>
            </a:r>
            <a:br>
              <a:rPr lang="en-US" dirty="0" smtClean="0">
                <a:solidFill>
                  <a:schemeClr val="tx1"/>
                </a:solidFill>
                <a:latin typeface="Times New Roman" pitchFamily="18" charset="0"/>
                <a:cs typeface="Times New Roman" pitchFamily="18" charset="0"/>
              </a:rPr>
            </a:br>
            <a:r>
              <a:rPr lang="en-US" dirty="0" smtClean="0">
                <a:solidFill>
                  <a:schemeClr val="tx1"/>
                </a:solidFill>
                <a:latin typeface="Times New Roman" pitchFamily="18" charset="0"/>
                <a:cs typeface="Times New Roman" pitchFamily="18" charset="0"/>
              </a:rPr>
              <a:t>Original Picture</a:t>
            </a:r>
            <a:br>
              <a:rPr lang="en-US" dirty="0" smtClean="0">
                <a:solidFill>
                  <a:schemeClr val="tx1"/>
                </a:solidFill>
                <a:latin typeface="Times New Roman" pitchFamily="18" charset="0"/>
                <a:cs typeface="Times New Roman" pitchFamily="18" charset="0"/>
              </a:rPr>
            </a:br>
            <a:endParaRPr lang="en-US" dirty="0">
              <a:solidFill>
                <a:schemeClr val="tx1"/>
              </a:solidFill>
              <a:latin typeface="Times New Roman" pitchFamily="18" charset="0"/>
              <a:cs typeface="Times New Roman" pitchFamily="18" charset="0"/>
            </a:endParaRPr>
          </a:p>
        </p:txBody>
      </p:sp>
      <p:pic>
        <p:nvPicPr>
          <p:cNvPr id="7170" name="Picture 2" descr="C:\Users\Darshan\Documents\Academics\NTCIR 2012\NTCIR Presentations\Image Forensics Project\Images\Airport1.jpg"/>
          <p:cNvPicPr>
            <a:picLocks noChangeAspect="1" noChangeArrowheads="1"/>
          </p:cNvPicPr>
          <p:nvPr/>
        </p:nvPicPr>
        <p:blipFill>
          <a:blip r:embed="rId3" cstate="print"/>
          <a:srcRect l="1080" t="1580" r="908" b="2018"/>
          <a:stretch>
            <a:fillRect/>
          </a:stretch>
        </p:blipFill>
        <p:spPr bwMode="auto">
          <a:xfrm>
            <a:off x="457200" y="1676400"/>
            <a:ext cx="8229600"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arshan\Documents\Academics\NTCIR 2012\NTCIR Presentations\Image Forensics Project\Images\Airport1.jpg"/>
          <p:cNvPicPr>
            <a:picLocks noChangeAspect="1" noChangeArrowheads="1"/>
          </p:cNvPicPr>
          <p:nvPr/>
        </p:nvPicPr>
        <p:blipFill>
          <a:blip r:embed="rId3" cstate="print"/>
          <a:srcRect l="20828" t="28140" r="5199" b="37467"/>
          <a:stretch>
            <a:fillRect/>
          </a:stretch>
        </p:blipFill>
        <p:spPr bwMode="auto">
          <a:xfrm>
            <a:off x="152400" y="1676400"/>
            <a:ext cx="8769927" cy="2341485"/>
          </a:xfrm>
          <a:prstGeom prst="rect">
            <a:avLst/>
          </a:prstGeom>
          <a:noFill/>
        </p:spPr>
      </p:pic>
      <p:cxnSp>
        <p:nvCxnSpPr>
          <p:cNvPr id="5" name="Straight Arrow Connector 4"/>
          <p:cNvCxnSpPr/>
          <p:nvPr/>
        </p:nvCxnSpPr>
        <p:spPr>
          <a:xfrm>
            <a:off x="228600" y="2286000"/>
            <a:ext cx="60198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4800" y="1905000"/>
            <a:ext cx="60198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arshan\Documents\Academics\NTCIR 2012\NTCIR Presentations\Image Forensics Project\Images\Airport2 - Copy.jpg"/>
          <p:cNvPicPr>
            <a:picLocks noChangeAspect="1" noChangeArrowheads="1"/>
          </p:cNvPicPr>
          <p:nvPr/>
        </p:nvPicPr>
        <p:blipFill>
          <a:blip r:embed="rId3" cstate="print"/>
          <a:srcRect l="6886" t="25026" r="1138" b="34932"/>
          <a:stretch>
            <a:fillRect/>
          </a:stretch>
        </p:blipFill>
        <p:spPr bwMode="auto">
          <a:xfrm>
            <a:off x="76200" y="2209800"/>
            <a:ext cx="8839200" cy="2209800"/>
          </a:xfrm>
          <a:prstGeom prst="rect">
            <a:avLst/>
          </a:prstGeom>
          <a:noFill/>
        </p:spPr>
      </p:pic>
      <p:cxnSp>
        <p:nvCxnSpPr>
          <p:cNvPr id="5" name="Straight Arrow Connector 4"/>
          <p:cNvCxnSpPr/>
          <p:nvPr/>
        </p:nvCxnSpPr>
        <p:spPr>
          <a:xfrm>
            <a:off x="1524000" y="2895600"/>
            <a:ext cx="5638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4000" y="2590800"/>
            <a:ext cx="5638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943600" y="2362200"/>
            <a:ext cx="17526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solidFill>
                <a:latin typeface="Times New Roman" pitchFamily="18" charset="0"/>
                <a:cs typeface="Times New Roman" pitchFamily="18" charset="0"/>
              </a:rPr>
              <a:t>Our Technique For Known Font</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r>
              <a:rPr lang="en-US" sz="3200" dirty="0" smtClean="0">
                <a:latin typeface="Times New Roman" pitchFamily="18" charset="0"/>
                <a:cs typeface="Times New Roman" pitchFamily="18" charset="0"/>
              </a:rPr>
              <a:t>Select  two points on a letter in text area.</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Repeat this procedure by selecting similar points for same letter which may be located in forged text area.</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Program draws the lines.  If the length of the lines is found to be same, the font is same.</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The distances have to be in proportion if the plane is inclined</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1"/>
                </a:solidFill>
                <a:latin typeface="Times New Roman" pitchFamily="18" charset="0"/>
                <a:cs typeface="Times New Roman" pitchFamily="18" charset="0"/>
              </a:rPr>
              <a:t>Incorrect Font in Fabulous Las Vegas</a:t>
            </a:r>
            <a:endParaRPr lang="en-US" dirty="0">
              <a:solidFill>
                <a:schemeClr val="tx1"/>
              </a:solidFill>
              <a:latin typeface="Times New Roman" pitchFamily="18" charset="0"/>
              <a:cs typeface="Times New Roman" pitchFamily="18" charset="0"/>
            </a:endParaRPr>
          </a:p>
        </p:txBody>
      </p:sp>
      <p:pic>
        <p:nvPicPr>
          <p:cNvPr id="6146" name="Picture 2" descr="C:\Users\Darshan\Documents\Academics\Spring 2012\CSI 660 - Digital Image Forensics\Final Presentation &amp; Software\Images\Las Vegas.Font.JPG"/>
          <p:cNvPicPr>
            <a:picLocks noChangeAspect="1" noChangeArrowheads="1"/>
          </p:cNvPicPr>
          <p:nvPr/>
        </p:nvPicPr>
        <p:blipFill>
          <a:blip r:embed="rId3" cstate="print"/>
          <a:srcRect/>
          <a:stretch>
            <a:fillRect/>
          </a:stretch>
        </p:blipFill>
        <p:spPr bwMode="auto">
          <a:xfrm>
            <a:off x="228600" y="1524000"/>
            <a:ext cx="8610600" cy="49657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fontScale="90000"/>
          </a:bodyPr>
          <a:lstStyle/>
          <a:p>
            <a:r>
              <a:rPr lang="en-US" dirty="0" smtClean="0">
                <a:solidFill>
                  <a:schemeClr val="tx1"/>
                </a:solidFill>
                <a:latin typeface="Times New Roman" pitchFamily="18" charset="0"/>
                <a:cs typeface="Times New Roman" pitchFamily="18" charset="0"/>
              </a:rPr>
              <a:t>Comparison of ‘S’ </a:t>
            </a:r>
            <a:br>
              <a:rPr lang="en-US" dirty="0" smtClean="0">
                <a:solidFill>
                  <a:schemeClr val="tx1"/>
                </a:solidFill>
                <a:latin typeface="Times New Roman" pitchFamily="18" charset="0"/>
                <a:cs typeface="Times New Roman" pitchFamily="18" charset="0"/>
              </a:rPr>
            </a:br>
            <a:r>
              <a:rPr lang="en-US" dirty="0" smtClean="0">
                <a:solidFill>
                  <a:schemeClr val="tx1"/>
                </a:solidFill>
                <a:latin typeface="Times New Roman" pitchFamily="18" charset="0"/>
                <a:cs typeface="Times New Roman" pitchFamily="18" charset="0"/>
              </a:rPr>
              <a:t>(Proportional resize implemented here)</a:t>
            </a:r>
            <a:endParaRPr lang="en-US" dirty="0">
              <a:solidFill>
                <a:schemeClr val="tx1"/>
              </a:solidFill>
              <a:latin typeface="Times New Roman" pitchFamily="18" charset="0"/>
              <a:cs typeface="Times New Roman" pitchFamily="18" charset="0"/>
            </a:endParaRPr>
          </a:p>
        </p:txBody>
      </p:sp>
      <p:pic>
        <p:nvPicPr>
          <p:cNvPr id="7170" name="Picture 2" descr="C:\Users\Darshan\Documents\Academics\Spring 2012\CSI 660 - Digital Image Forensics\Final Presentation &amp; Software\Images\Las Vegas.Font.JPG"/>
          <p:cNvPicPr>
            <a:picLocks noGrp="1" noChangeAspect="1" noChangeArrowheads="1"/>
          </p:cNvPicPr>
          <p:nvPr>
            <p:ph idx="1"/>
          </p:nvPr>
        </p:nvPicPr>
        <p:blipFill>
          <a:blip r:embed="rId3" cstate="print"/>
          <a:srcRect l="84532" r="536" b="56305"/>
          <a:stretch>
            <a:fillRect/>
          </a:stretch>
        </p:blipFill>
        <p:spPr bwMode="auto">
          <a:xfrm>
            <a:off x="381000" y="1338262"/>
            <a:ext cx="2895600" cy="4886326"/>
          </a:xfrm>
          <a:prstGeom prst="rect">
            <a:avLst/>
          </a:prstGeom>
          <a:noFill/>
        </p:spPr>
      </p:pic>
      <p:pic>
        <p:nvPicPr>
          <p:cNvPr id="7171" name="Picture 3" descr="C:\Users\Darshan\Documents\Academics\Spring 2012\CSI 660 - Digital Image Forensics\Final Presentation &amp; Software\Images\Las Vegas.Font.JPG"/>
          <p:cNvPicPr>
            <a:picLocks noChangeAspect="1" noChangeArrowheads="1"/>
          </p:cNvPicPr>
          <p:nvPr/>
        </p:nvPicPr>
        <p:blipFill>
          <a:blip r:embed="rId3" cstate="print"/>
          <a:srcRect l="26106" t="60742" r="66814" b="19309"/>
          <a:stretch>
            <a:fillRect/>
          </a:stretch>
        </p:blipFill>
        <p:spPr bwMode="auto">
          <a:xfrm>
            <a:off x="5410200" y="2514600"/>
            <a:ext cx="1905000" cy="3095625"/>
          </a:xfrm>
          <a:prstGeom prst="rect">
            <a:avLst/>
          </a:prstGeom>
          <a:noFill/>
        </p:spPr>
      </p:pic>
      <p:cxnSp>
        <p:nvCxnSpPr>
          <p:cNvPr id="7" name="Straight Arrow Connector 6"/>
          <p:cNvCxnSpPr/>
          <p:nvPr/>
        </p:nvCxnSpPr>
        <p:spPr>
          <a:xfrm flipV="1">
            <a:off x="685800" y="3505200"/>
            <a:ext cx="1828800" cy="609600"/>
          </a:xfrm>
          <a:prstGeom prst="straightConnector1">
            <a:avLst/>
          </a:prstGeom>
          <a:ln w="28575">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867400" y="4038600"/>
            <a:ext cx="762000" cy="228600"/>
          </a:xfrm>
          <a:prstGeom prst="straightConnector1">
            <a:avLst/>
          </a:prstGeom>
          <a:ln w="28575">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90600" y="3429000"/>
            <a:ext cx="381000" cy="523220"/>
          </a:xfrm>
          <a:prstGeom prst="rect">
            <a:avLst/>
          </a:prstGeom>
          <a:noFill/>
        </p:spPr>
        <p:txBody>
          <a:bodyPr wrap="square" rtlCol="0">
            <a:spAutoFit/>
          </a:bodyPr>
          <a:lstStyle/>
          <a:p>
            <a:r>
              <a:rPr lang="en-US" sz="2800" b="1" dirty="0" smtClean="0">
                <a:solidFill>
                  <a:srgbClr val="0000FF"/>
                </a:solidFill>
              </a:rPr>
              <a:t>x</a:t>
            </a:r>
            <a:endParaRPr lang="en-US" b="1" dirty="0">
              <a:solidFill>
                <a:srgbClr val="0000FF"/>
              </a:solidFill>
            </a:endParaRPr>
          </a:p>
        </p:txBody>
      </p:sp>
      <p:sp>
        <p:nvSpPr>
          <p:cNvPr id="11" name="TextBox 10"/>
          <p:cNvSpPr txBox="1"/>
          <p:nvPr/>
        </p:nvSpPr>
        <p:spPr>
          <a:xfrm>
            <a:off x="6019800" y="3505200"/>
            <a:ext cx="381000" cy="523220"/>
          </a:xfrm>
          <a:prstGeom prst="rect">
            <a:avLst/>
          </a:prstGeom>
          <a:noFill/>
        </p:spPr>
        <p:txBody>
          <a:bodyPr wrap="square" rtlCol="0">
            <a:spAutoFit/>
          </a:bodyPr>
          <a:lstStyle/>
          <a:p>
            <a:r>
              <a:rPr lang="en-US" sz="2800" b="1" dirty="0" smtClean="0">
                <a:solidFill>
                  <a:srgbClr val="0000FF"/>
                </a:solidFill>
              </a:rPr>
              <a:t>y</a:t>
            </a:r>
            <a:endParaRPr lang="en-US" b="1" dirty="0">
              <a:solidFill>
                <a:srgbClr val="0000FF"/>
              </a:solidFill>
            </a:endParaRPr>
          </a:p>
        </p:txBody>
      </p:sp>
      <p:sp>
        <p:nvSpPr>
          <p:cNvPr id="12" name="TextBox 11"/>
          <p:cNvSpPr txBox="1"/>
          <p:nvPr/>
        </p:nvSpPr>
        <p:spPr>
          <a:xfrm>
            <a:off x="3352800" y="6248400"/>
            <a:ext cx="5791200" cy="523220"/>
          </a:xfrm>
          <a:prstGeom prst="rect">
            <a:avLst/>
          </a:prstGeom>
          <a:noFill/>
        </p:spPr>
        <p:txBody>
          <a:bodyPr wrap="square" rtlCol="0">
            <a:spAutoFit/>
          </a:bodyPr>
          <a:lstStyle/>
          <a:p>
            <a:r>
              <a:rPr lang="en-US" sz="2800" b="1" dirty="0" smtClean="0"/>
              <a:t>Since x ≠ y, fonts are inconsistent</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solidFill>
                  <a:schemeClr val="tx1"/>
                </a:solidFill>
                <a:latin typeface="Times New Roman" pitchFamily="18" charset="0"/>
                <a:cs typeface="Times New Roman" pitchFamily="18" charset="0"/>
              </a:rPr>
              <a:t>Angled Surfaces : Proportions of Font Lengths remain Constant</a:t>
            </a:r>
            <a:endParaRPr lang="en-US" dirty="0">
              <a:solidFill>
                <a:schemeClr val="tx1"/>
              </a:solidFill>
              <a:latin typeface="Times New Roman" pitchFamily="18" charset="0"/>
              <a:cs typeface="Times New Roman" pitchFamily="18" charset="0"/>
            </a:endParaRPr>
          </a:p>
        </p:txBody>
      </p:sp>
      <p:pic>
        <p:nvPicPr>
          <p:cNvPr id="2051" name="Picture 3" descr="C:\Users\Darshan\Documents\Academics\Spring 2012\CSI 660 - Digital Image Forensics\Final Presentation &amp; Software\Images\WallStreet_Name.jpg"/>
          <p:cNvPicPr>
            <a:picLocks noChangeAspect="1" noChangeArrowheads="1"/>
          </p:cNvPicPr>
          <p:nvPr/>
        </p:nvPicPr>
        <p:blipFill>
          <a:blip r:embed="rId3" cstate="print"/>
          <a:srcRect/>
          <a:stretch>
            <a:fillRect/>
          </a:stretch>
        </p:blipFill>
        <p:spPr bwMode="auto">
          <a:xfrm>
            <a:off x="990600" y="1752600"/>
            <a:ext cx="7286625" cy="4857750"/>
          </a:xfrm>
          <a:prstGeom prst="rect">
            <a:avLst/>
          </a:prstGeom>
          <a:noFill/>
        </p:spPr>
      </p:pic>
      <p:cxnSp>
        <p:nvCxnSpPr>
          <p:cNvPr id="5" name="Straight Arrow Connector 4"/>
          <p:cNvCxnSpPr/>
          <p:nvPr/>
        </p:nvCxnSpPr>
        <p:spPr>
          <a:xfrm>
            <a:off x="4572000" y="3581400"/>
            <a:ext cx="228600" cy="1295400"/>
          </a:xfrm>
          <a:prstGeom prst="straightConnector1">
            <a:avLst/>
          </a:prstGeom>
          <a:ln w="1905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029200" y="3657600"/>
            <a:ext cx="152400" cy="1143000"/>
          </a:xfrm>
          <a:prstGeom prst="straightConnector1">
            <a:avLst/>
          </a:prstGeom>
          <a:ln w="19050">
            <a:solidFill>
              <a:srgbClr val="0000F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324600" y="4114800"/>
            <a:ext cx="0" cy="53340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477000" y="4114800"/>
            <a:ext cx="0" cy="45720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4114800"/>
            <a:ext cx="228600" cy="523220"/>
          </a:xfrm>
          <a:prstGeom prst="rect">
            <a:avLst/>
          </a:prstGeom>
          <a:noFill/>
        </p:spPr>
        <p:txBody>
          <a:bodyPr wrap="square" rtlCol="0">
            <a:spAutoFit/>
          </a:bodyPr>
          <a:lstStyle/>
          <a:p>
            <a:r>
              <a:rPr lang="en-US" sz="2800" b="1" dirty="0" smtClean="0">
                <a:solidFill>
                  <a:srgbClr val="0000FF"/>
                </a:solidFill>
              </a:rPr>
              <a:t>x</a:t>
            </a:r>
            <a:endParaRPr lang="en-US" b="1" dirty="0">
              <a:solidFill>
                <a:srgbClr val="0000FF"/>
              </a:solidFill>
            </a:endParaRPr>
          </a:p>
        </p:txBody>
      </p:sp>
      <p:sp>
        <p:nvSpPr>
          <p:cNvPr id="45" name="TextBox 44"/>
          <p:cNvSpPr txBox="1"/>
          <p:nvPr/>
        </p:nvSpPr>
        <p:spPr>
          <a:xfrm>
            <a:off x="4724400" y="4114800"/>
            <a:ext cx="381000" cy="523220"/>
          </a:xfrm>
          <a:prstGeom prst="rect">
            <a:avLst/>
          </a:prstGeom>
          <a:noFill/>
        </p:spPr>
        <p:txBody>
          <a:bodyPr wrap="square" rtlCol="0">
            <a:spAutoFit/>
          </a:bodyPr>
          <a:lstStyle/>
          <a:p>
            <a:r>
              <a:rPr lang="en-US" sz="2800" b="1" dirty="0" smtClean="0">
                <a:solidFill>
                  <a:srgbClr val="0000FF"/>
                </a:solidFill>
              </a:rPr>
              <a:t>y</a:t>
            </a:r>
            <a:endParaRPr lang="en-US" b="1" dirty="0">
              <a:solidFill>
                <a:srgbClr val="0000FF"/>
              </a:solidFill>
            </a:endParaRPr>
          </a:p>
        </p:txBody>
      </p:sp>
      <p:sp>
        <p:nvSpPr>
          <p:cNvPr id="46" name="TextBox 45"/>
          <p:cNvSpPr txBox="1"/>
          <p:nvPr/>
        </p:nvSpPr>
        <p:spPr>
          <a:xfrm>
            <a:off x="5943600" y="4191000"/>
            <a:ext cx="381000" cy="369332"/>
          </a:xfrm>
          <a:prstGeom prst="rect">
            <a:avLst/>
          </a:prstGeom>
          <a:noFill/>
        </p:spPr>
        <p:txBody>
          <a:bodyPr wrap="square" rtlCol="0">
            <a:spAutoFit/>
          </a:bodyPr>
          <a:lstStyle/>
          <a:p>
            <a:r>
              <a:rPr lang="en-US" b="1" dirty="0" smtClean="0">
                <a:solidFill>
                  <a:srgbClr val="FF0000"/>
                </a:solidFill>
              </a:rPr>
              <a:t>x</a:t>
            </a:r>
            <a:r>
              <a:rPr lang="en-US" b="1" baseline="-25000" dirty="0" smtClean="0">
                <a:solidFill>
                  <a:srgbClr val="FF0000"/>
                </a:solidFill>
              </a:rPr>
              <a:t>1</a:t>
            </a:r>
            <a:endParaRPr lang="en-US" sz="1200" b="1" baseline="-25000" dirty="0">
              <a:solidFill>
                <a:srgbClr val="FF0000"/>
              </a:solidFill>
            </a:endParaRPr>
          </a:p>
        </p:txBody>
      </p:sp>
      <p:sp>
        <p:nvSpPr>
          <p:cNvPr id="47" name="TextBox 46"/>
          <p:cNvSpPr txBox="1"/>
          <p:nvPr/>
        </p:nvSpPr>
        <p:spPr>
          <a:xfrm>
            <a:off x="6553200" y="4191000"/>
            <a:ext cx="457200" cy="369332"/>
          </a:xfrm>
          <a:prstGeom prst="rect">
            <a:avLst/>
          </a:prstGeom>
          <a:noFill/>
        </p:spPr>
        <p:txBody>
          <a:bodyPr wrap="square" rtlCol="0">
            <a:spAutoFit/>
          </a:bodyPr>
          <a:lstStyle/>
          <a:p>
            <a:r>
              <a:rPr lang="en-US" b="1" dirty="0" smtClean="0">
                <a:solidFill>
                  <a:srgbClr val="FF0000"/>
                </a:solidFill>
              </a:rPr>
              <a:t>y</a:t>
            </a:r>
            <a:r>
              <a:rPr lang="en-US" b="1" baseline="-25000" dirty="0" smtClean="0">
                <a:solidFill>
                  <a:srgbClr val="FF0000"/>
                </a:solidFill>
              </a:rPr>
              <a:t>1</a:t>
            </a:r>
            <a:endParaRPr lang="en-US" sz="1200" b="1" baseline="-25000" dirty="0">
              <a:solidFill>
                <a:srgbClr val="FF0000"/>
              </a:solidFill>
            </a:endParaRPr>
          </a:p>
        </p:txBody>
      </p:sp>
      <p:sp>
        <p:nvSpPr>
          <p:cNvPr id="15" name="TextBox 14"/>
          <p:cNvSpPr txBox="1"/>
          <p:nvPr/>
        </p:nvSpPr>
        <p:spPr>
          <a:xfrm>
            <a:off x="2362200" y="5791200"/>
            <a:ext cx="2895600" cy="400110"/>
          </a:xfrm>
          <a:prstGeom prst="rect">
            <a:avLst/>
          </a:prstGeom>
          <a:noFill/>
        </p:spPr>
        <p:txBody>
          <a:bodyPr wrap="square" rtlCol="0">
            <a:spAutoFit/>
          </a:bodyPr>
          <a:lstStyle/>
          <a:p>
            <a:r>
              <a:rPr lang="en-US" sz="2000" b="1" dirty="0" smtClean="0">
                <a:solidFill>
                  <a:schemeClr val="bg1"/>
                </a:solidFill>
              </a:rPr>
              <a:t>For Consistent Fonts</a:t>
            </a:r>
            <a:r>
              <a:rPr lang="en-US" sz="2000" dirty="0" smtClean="0">
                <a:solidFill>
                  <a:schemeClr val="bg1"/>
                </a:solidFill>
              </a:rPr>
              <a:t>, </a:t>
            </a:r>
            <a:endParaRPr lang="en-US" sz="2000" b="1" baseline="-25000" dirty="0">
              <a:solidFill>
                <a:schemeClr val="bg1"/>
              </a:solidFill>
            </a:endParaRPr>
          </a:p>
        </p:txBody>
      </p:sp>
      <p:sp>
        <p:nvSpPr>
          <p:cNvPr id="16" name="Rectangle 15"/>
          <p:cNvSpPr/>
          <p:nvPr/>
        </p:nvSpPr>
        <p:spPr>
          <a:xfrm>
            <a:off x="5029200" y="5715000"/>
            <a:ext cx="1295400" cy="45720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105400" y="5791200"/>
            <a:ext cx="1219200" cy="584775"/>
          </a:xfrm>
          <a:prstGeom prst="rect">
            <a:avLst/>
          </a:prstGeom>
          <a:noFill/>
        </p:spPr>
        <p:txBody>
          <a:bodyPr wrap="square" rtlCol="0">
            <a:spAutoFit/>
          </a:bodyPr>
          <a:lstStyle/>
          <a:p>
            <a:r>
              <a:rPr lang="en-US" sz="1400" b="1" dirty="0" smtClean="0">
                <a:solidFill>
                  <a:srgbClr val="0000FF"/>
                </a:solidFill>
              </a:rPr>
              <a:t>x / y </a:t>
            </a:r>
            <a:r>
              <a:rPr lang="en-US" sz="1400" b="1" dirty="0" smtClean="0">
                <a:solidFill>
                  <a:schemeClr val="bg1"/>
                </a:solidFill>
              </a:rPr>
              <a:t>=</a:t>
            </a:r>
            <a:r>
              <a:rPr lang="en-US" sz="1400" b="1" dirty="0" smtClean="0"/>
              <a:t> </a:t>
            </a:r>
            <a:r>
              <a:rPr lang="en-US" sz="1400" b="1" dirty="0" smtClean="0">
                <a:solidFill>
                  <a:srgbClr val="FF0000"/>
                </a:solidFill>
              </a:rPr>
              <a:t>x</a:t>
            </a:r>
            <a:r>
              <a:rPr lang="en-US" sz="1400" b="1" baseline="-25000" dirty="0" smtClean="0">
                <a:solidFill>
                  <a:srgbClr val="FF0000"/>
                </a:solidFill>
              </a:rPr>
              <a:t>1 </a:t>
            </a:r>
            <a:r>
              <a:rPr lang="en-US" sz="1400" b="1" dirty="0" smtClean="0">
                <a:solidFill>
                  <a:srgbClr val="FF0000"/>
                </a:solidFill>
              </a:rPr>
              <a:t>/ y</a:t>
            </a:r>
            <a:r>
              <a:rPr lang="en-US" sz="1400" b="1" baseline="-25000" dirty="0" smtClean="0">
                <a:solidFill>
                  <a:srgbClr val="FF0000"/>
                </a:solidFill>
              </a:rPr>
              <a:t>1</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45" grpId="0"/>
      <p:bldP spid="46" grpId="0"/>
      <p:bldP spid="47" grpId="0"/>
      <p:bldP spid="15" grpId="0"/>
      <p:bldP spid="16" grpId="0" animBg="1"/>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a:bodyPr>
          <a:lstStyle/>
          <a:p>
            <a:r>
              <a:rPr lang="en-US" dirty="0" smtClean="0">
                <a:solidFill>
                  <a:schemeClr val="tx1"/>
                </a:solidFill>
                <a:latin typeface="Times New Roman" pitchFamily="18" charset="0"/>
                <a:cs typeface="Times New Roman" pitchFamily="18" charset="0"/>
              </a:rPr>
              <a:t>Steps Software Takes For Detection</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Text Area Selection</a:t>
            </a:r>
            <a:endParaRPr lang="en-US"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533400" y="1524000"/>
            <a:ext cx="8324850" cy="474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95400"/>
            <a:ext cx="8229600" cy="1143000"/>
          </a:xfrm>
        </p:spPr>
        <p:txBody>
          <a:bodyPr>
            <a:normAutofit/>
          </a:bodyPr>
          <a:lstStyle/>
          <a:p>
            <a:pPr algn="l"/>
            <a:r>
              <a:rPr lang="en-US" sz="3200" dirty="0" smtClean="0">
                <a:solidFill>
                  <a:schemeClr val="tx1"/>
                </a:solidFill>
                <a:latin typeface="Times New Roman" pitchFamily="18" charset="0"/>
                <a:cs typeface="Times New Roman" pitchFamily="18" charset="0"/>
              </a:rPr>
              <a:t>Selected text image saved as JPEG for MATLAB parsing</a:t>
            </a:r>
            <a:endParaRPr lang="en-US" sz="3200" dirty="0">
              <a:solidFill>
                <a:schemeClr val="tx1"/>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cstate="print"/>
          <a:srcRect/>
          <a:stretch>
            <a:fillRect/>
          </a:stretch>
        </p:blipFill>
        <p:spPr bwMode="auto">
          <a:xfrm>
            <a:off x="2209800" y="3200400"/>
            <a:ext cx="4733925"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cstate="print"/>
          <a:srcRect/>
          <a:stretch>
            <a:fillRect/>
          </a:stretch>
        </p:blipFill>
        <p:spPr bwMode="auto">
          <a:xfrm>
            <a:off x="990600" y="1143000"/>
            <a:ext cx="7239000" cy="5083386"/>
          </a:xfrm>
          <a:prstGeom prst="rect">
            <a:avLst/>
          </a:prstGeom>
          <a:noFill/>
          <a:ln w="9525">
            <a:noFill/>
            <a:miter lim="800000"/>
            <a:headEnd/>
            <a:tailEnd/>
          </a:ln>
        </p:spPr>
      </p:pic>
      <p:sp>
        <p:nvSpPr>
          <p:cNvPr id="5" name="TextBox 4"/>
          <p:cNvSpPr txBox="1"/>
          <p:nvPr/>
        </p:nvSpPr>
        <p:spPr>
          <a:xfrm>
            <a:off x="914400" y="152400"/>
            <a:ext cx="7543800" cy="954107"/>
          </a:xfrm>
          <a:prstGeom prst="rect">
            <a:avLst/>
          </a:prstGeom>
          <a:noFill/>
        </p:spPr>
        <p:txBody>
          <a:bodyPr wrap="square" rtlCol="0">
            <a:spAutoFit/>
          </a:bodyPr>
          <a:lstStyle/>
          <a:p>
            <a:pPr algn="ctr"/>
            <a:r>
              <a:rPr lang="en-US" sz="2800" b="1" dirty="0" smtClean="0">
                <a:latin typeface="Times New Roman" pitchFamily="18" charset="0"/>
                <a:cs typeface="Times New Roman" pitchFamily="18" charset="0"/>
              </a:rPr>
              <a:t>Photograph showing a U.S. Marine posing with Iraqi kids holding a provocative sign, April 2004</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71600"/>
            <a:ext cx="8229600" cy="1143000"/>
          </a:xfrm>
        </p:spPr>
        <p:txBody>
          <a:bodyPr>
            <a:normAutofit/>
          </a:bodyPr>
          <a:lstStyle/>
          <a:p>
            <a:pPr algn="l"/>
            <a:r>
              <a:rPr lang="en-US" sz="3200" dirty="0" smtClean="0">
                <a:solidFill>
                  <a:schemeClr val="tx1"/>
                </a:solidFill>
                <a:latin typeface="Times New Roman" pitchFamily="18" charset="0"/>
                <a:cs typeface="Times New Roman" pitchFamily="18" charset="0"/>
              </a:rPr>
              <a:t>Points selected for linear comparison</a:t>
            </a:r>
            <a:endParaRPr lang="en-US" sz="3200" dirty="0">
              <a:solidFill>
                <a:schemeClr val="tx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cstate="print"/>
          <a:srcRect/>
          <a:stretch>
            <a:fillRect/>
          </a:stretch>
        </p:blipFill>
        <p:spPr bwMode="auto">
          <a:xfrm>
            <a:off x="2205038" y="3233738"/>
            <a:ext cx="4733925"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59162"/>
          </a:xfrm>
        </p:spPr>
        <p:txBody>
          <a:bodyPr>
            <a:normAutofit fontScale="90000"/>
          </a:bodyPr>
          <a:lstStyle/>
          <a:p>
            <a:pPr algn="l"/>
            <a:r>
              <a:rPr lang="en-US" sz="3200" dirty="0" smtClean="0"/>
              <a:t/>
            </a:r>
            <a:br>
              <a:rPr lang="en-US" sz="3200" dirty="0" smtClean="0"/>
            </a:br>
            <a:r>
              <a:rPr lang="en-US" sz="3200" dirty="0" smtClean="0">
                <a:solidFill>
                  <a:schemeClr val="tx1"/>
                </a:solidFill>
                <a:latin typeface="Times New Roman" pitchFamily="18" charset="0"/>
                <a:cs typeface="Times New Roman" pitchFamily="18" charset="0"/>
              </a:rPr>
              <a:t>Lines are drawn based on point profile</a:t>
            </a:r>
            <a:br>
              <a:rPr lang="en-US" sz="3200" dirty="0" smtClean="0">
                <a:solidFill>
                  <a:schemeClr val="tx1"/>
                </a:solidFill>
                <a:latin typeface="Times New Roman" pitchFamily="18" charset="0"/>
                <a:cs typeface="Times New Roman" pitchFamily="18" charset="0"/>
              </a:rPr>
            </a:br>
            <a:r>
              <a:rPr lang="en-US" sz="3200" dirty="0" smtClean="0">
                <a:solidFill>
                  <a:schemeClr val="tx1"/>
                </a:solidFill>
                <a:latin typeface="Times New Roman" pitchFamily="18" charset="0"/>
                <a:cs typeface="Times New Roman" pitchFamily="18" charset="0"/>
              </a:rPr>
              <a:t/>
            </a:r>
            <a:br>
              <a:rPr lang="en-US" sz="3200" dirty="0" smtClean="0">
                <a:solidFill>
                  <a:schemeClr val="tx1"/>
                </a:solidFill>
                <a:latin typeface="Times New Roman" pitchFamily="18" charset="0"/>
                <a:cs typeface="Times New Roman" pitchFamily="18" charset="0"/>
              </a:rPr>
            </a:br>
            <a:r>
              <a:rPr lang="en-US" sz="3200" dirty="0" smtClean="0">
                <a:solidFill>
                  <a:schemeClr val="tx1"/>
                </a:solidFill>
                <a:latin typeface="Times New Roman" pitchFamily="18" charset="0"/>
                <a:cs typeface="Times New Roman" pitchFamily="18" charset="0"/>
              </a:rPr>
              <a:t>The slopes of these lines can then be compared to determine the </a:t>
            </a:r>
            <a:r>
              <a:rPr lang="en-US" sz="3200" dirty="0" err="1" smtClean="0">
                <a:solidFill>
                  <a:schemeClr val="tx1"/>
                </a:solidFill>
                <a:latin typeface="Times New Roman" pitchFamily="18" charset="0"/>
                <a:cs typeface="Times New Roman" pitchFamily="18" charset="0"/>
              </a:rPr>
              <a:t>homography</a:t>
            </a:r>
            <a:r>
              <a:rPr lang="en-US" sz="3200" dirty="0" smtClean="0">
                <a:solidFill>
                  <a:schemeClr val="tx1"/>
                </a:solidFill>
                <a:latin typeface="Times New Roman" pitchFamily="18" charset="0"/>
                <a:cs typeface="Times New Roman" pitchFamily="18" charset="0"/>
              </a:rPr>
              <a:t> of the text</a:t>
            </a:r>
            <a:r>
              <a:rPr lang="en-US" dirty="0" smtClean="0"/>
              <a:t/>
            </a:r>
            <a:br>
              <a:rPr lang="en-US" dirty="0" smtClean="0"/>
            </a:br>
            <a:r>
              <a:rPr lang="en-US" dirty="0" smtClean="0"/>
              <a:t> </a:t>
            </a:r>
            <a:br>
              <a:rPr lang="en-US" dirty="0" smtClean="0"/>
            </a:b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2209800" y="3810000"/>
            <a:ext cx="4733925"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How does it work ?</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Works by testing the principle of Planar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Tests if the text in the supposedly edited area is in same plane or not.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For considering this, we select points on the font.</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Lines are drawn showing consistency of the plane in which  the text is placed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Limitations</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Works only if the edited text has been placed in inconsistent projection.</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Cannot work if individual letters are placed in different planes . </a:t>
            </a:r>
          </a:p>
          <a:p>
            <a:pPr>
              <a:buNone/>
            </a:pPr>
            <a:r>
              <a:rPr lang="en-US" dirty="0" smtClean="0">
                <a:solidFill>
                  <a:srgbClr val="FFFF00"/>
                </a:solidFill>
                <a:latin typeface="Times New Roman" pitchFamily="18" charset="0"/>
                <a:cs typeface="Times New Roman" pitchFamily="18" charset="0"/>
              </a:rPr>
              <a:t>Example: </a:t>
            </a:r>
            <a:r>
              <a:rPr lang="en-US" dirty="0" smtClean="0">
                <a:latin typeface="Times New Roman" pitchFamily="18" charset="0"/>
                <a:cs typeface="Times New Roman" pitchFamily="18" charset="0"/>
              </a:rPr>
              <a:t>‘Hollywood’  Meets </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Bollywood</a:t>
            </a:r>
            <a:r>
              <a:rPr lang="en-US" dirty="0" smtClean="0">
                <a:latin typeface="Times New Roman" pitchFamily="18" charset="0"/>
                <a:cs typeface="Times New Roman" pitchFamily="18" charset="0"/>
              </a:rPr>
              <a:t>’</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2286000"/>
          </a:xfrm>
        </p:spPr>
        <p:txBody>
          <a:bodyPr>
            <a:normAutofit/>
          </a:bodyPr>
          <a:lstStyle/>
          <a:p>
            <a:r>
              <a:rPr lang="en-US" sz="2800" dirty="0" smtClean="0">
                <a:solidFill>
                  <a:schemeClr val="tx1"/>
                </a:solidFill>
                <a:latin typeface="Times New Roman" pitchFamily="18" charset="0"/>
                <a:cs typeface="Times New Roman" pitchFamily="18" charset="0"/>
              </a:rPr>
              <a:t>Complicated Scenario: Multiple Planes, Different ‘Depth’</a:t>
            </a:r>
            <a:endParaRPr lang="en-US" sz="2800" dirty="0">
              <a:solidFill>
                <a:schemeClr val="tx1"/>
              </a:solidFill>
              <a:latin typeface="Times New Roman" pitchFamily="18" charset="0"/>
              <a:cs typeface="Times New Roman" pitchFamily="18" charset="0"/>
            </a:endParaRPr>
          </a:p>
        </p:txBody>
      </p:sp>
      <p:pic>
        <p:nvPicPr>
          <p:cNvPr id="1026" name="Picture 2" descr="C:\Users\Darshan\Documents\Academics\Spring 2012\CSI 660 - Digital Image Forensics\Final Presentation &amp; Software\Images\Hollywood-Sign.jpg"/>
          <p:cNvPicPr>
            <a:picLocks noChangeAspect="1" noChangeArrowheads="1"/>
          </p:cNvPicPr>
          <p:nvPr/>
        </p:nvPicPr>
        <p:blipFill>
          <a:blip r:embed="rId3" cstate="print"/>
          <a:srcRect/>
          <a:stretch>
            <a:fillRect/>
          </a:stretch>
        </p:blipFill>
        <p:spPr bwMode="auto">
          <a:xfrm>
            <a:off x="685800" y="781050"/>
            <a:ext cx="7620000" cy="5715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rshan\Documents\Academics\Spring 2012\CSI 660 - Digital Image Forensics\Final Presentation &amp; Software\Images\Hollywood-Sign_Edit1.jpg"/>
          <p:cNvPicPr>
            <a:picLocks noChangeAspect="1" noChangeArrowheads="1"/>
          </p:cNvPicPr>
          <p:nvPr/>
        </p:nvPicPr>
        <p:blipFill>
          <a:blip r:embed="rId3" cstate="print"/>
          <a:srcRect/>
          <a:stretch>
            <a:fillRect/>
          </a:stretch>
        </p:blipFill>
        <p:spPr bwMode="auto">
          <a:xfrm>
            <a:off x="457200" y="304800"/>
            <a:ext cx="8128000" cy="6096000"/>
          </a:xfrm>
          <a:prstGeom prst="rect">
            <a:avLst/>
          </a:prstGeom>
          <a:noFill/>
        </p:spPr>
      </p:pic>
      <p:sp>
        <p:nvSpPr>
          <p:cNvPr id="3" name="TextBox 2"/>
          <p:cNvSpPr txBox="1"/>
          <p:nvPr/>
        </p:nvSpPr>
        <p:spPr>
          <a:xfrm>
            <a:off x="7315200" y="3048000"/>
            <a:ext cx="1143000" cy="3154710"/>
          </a:xfrm>
          <a:prstGeom prst="rect">
            <a:avLst/>
          </a:prstGeom>
          <a:noFill/>
        </p:spPr>
        <p:txBody>
          <a:bodyPr wrap="square" rtlCol="0">
            <a:spAutoFit/>
          </a:bodyPr>
          <a:lstStyle/>
          <a:p>
            <a:r>
              <a:rPr lang="en-US" sz="19900" dirty="0" smtClean="0">
                <a:solidFill>
                  <a:srgbClr val="FF0000"/>
                </a:solidFill>
              </a:rPr>
              <a:t>?</a:t>
            </a:r>
            <a:endParaRPr lang="en-US" sz="199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Limitations (Continued)</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Works only if the edited text has been placed in inconsistent projection.</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Cannot work if individual letters are placed in different planes . </a:t>
            </a:r>
          </a:p>
          <a:p>
            <a:pPr>
              <a:buNone/>
            </a:pPr>
            <a:r>
              <a:rPr lang="en-US" dirty="0" smtClean="0">
                <a:latin typeface="Times New Roman" pitchFamily="18" charset="0"/>
                <a:cs typeface="Times New Roman" pitchFamily="18" charset="0"/>
              </a:rPr>
              <a:t>Example: ‘Hollywood’ Meets ‘</a:t>
            </a:r>
            <a:r>
              <a:rPr lang="en-US" dirty="0" err="1" smtClean="0">
                <a:latin typeface="Times New Roman" pitchFamily="18" charset="0"/>
                <a:cs typeface="Times New Roman" pitchFamily="18" charset="0"/>
              </a:rPr>
              <a:t>Bollywood</a:t>
            </a:r>
            <a:r>
              <a:rPr lang="en-US" dirty="0" smtClean="0">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May not work precisely for fonts that are closely related (i.e. Calibri and Cambria)</a:t>
            </a:r>
          </a:p>
          <a:p>
            <a:endParaRPr lang="en-US"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6000" dirty="0" smtClean="0">
                <a:solidFill>
                  <a:schemeClr val="tx1"/>
                </a:solidFill>
                <a:latin typeface="Calibri" pitchFamily="34" charset="0"/>
                <a:cs typeface="Calibri" pitchFamily="34" charset="0"/>
              </a:rPr>
              <a:t>Calibri</a:t>
            </a:r>
            <a:r>
              <a:rPr lang="en-US" dirty="0" smtClean="0">
                <a:solidFill>
                  <a:schemeClr val="tx1"/>
                </a:solidFill>
                <a:latin typeface="Times New Roman" pitchFamily="18" charset="0"/>
                <a:cs typeface="Times New Roman" pitchFamily="18" charset="0"/>
              </a:rPr>
              <a:t> &amp; </a:t>
            </a:r>
            <a:r>
              <a:rPr lang="en-US" sz="6000" dirty="0" smtClean="0">
                <a:solidFill>
                  <a:schemeClr val="tx1"/>
                </a:solidFill>
                <a:latin typeface="Cambria" pitchFamily="18" charset="0"/>
                <a:cs typeface="Times New Roman" pitchFamily="18" charset="0"/>
              </a:rPr>
              <a:t>Cambria</a:t>
            </a:r>
            <a:endParaRPr lang="en-US" sz="6000" dirty="0">
              <a:solidFill>
                <a:schemeClr val="tx1"/>
              </a:solidFill>
              <a:latin typeface="Cambria" pitchFamily="18" charset="0"/>
              <a:cs typeface="Times New Roman" pitchFamily="18" charset="0"/>
            </a:endParaRPr>
          </a:p>
        </p:txBody>
      </p:sp>
      <p:pic>
        <p:nvPicPr>
          <p:cNvPr id="1026" name="Picture 2" descr="C:\Users\Darshan\Documents\Academics\Spring 2012\CSI 660 - Digital Image Forensics\Final Presentation &amp; Software\Images\Calibri &amp; Cambria.jpg"/>
          <p:cNvPicPr>
            <a:picLocks noChangeAspect="1" noChangeArrowheads="1"/>
          </p:cNvPicPr>
          <p:nvPr/>
        </p:nvPicPr>
        <p:blipFill>
          <a:blip r:embed="rId3" cstate="print"/>
          <a:srcRect/>
          <a:stretch>
            <a:fillRect/>
          </a:stretch>
        </p:blipFill>
        <p:spPr bwMode="auto">
          <a:xfrm>
            <a:off x="838200" y="838200"/>
            <a:ext cx="7807570" cy="56388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Limitations (Continued)</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Works only if the edited text has been placed in inconsistent projection.</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Cannot work if individual letters are placed in different planes . </a:t>
            </a:r>
          </a:p>
          <a:p>
            <a:pPr>
              <a:buNone/>
            </a:pPr>
            <a:r>
              <a:rPr lang="en-US" dirty="0" smtClean="0">
                <a:latin typeface="Times New Roman" pitchFamily="18" charset="0"/>
                <a:cs typeface="Times New Roman" pitchFamily="18" charset="0"/>
              </a:rPr>
              <a:t>Example: ‘Hollywood’ Meets ‘</a:t>
            </a:r>
            <a:r>
              <a:rPr lang="en-US" dirty="0" err="1" smtClean="0">
                <a:latin typeface="Times New Roman" pitchFamily="18" charset="0"/>
                <a:cs typeface="Times New Roman" pitchFamily="18" charset="0"/>
              </a:rPr>
              <a:t>Bollywood</a:t>
            </a:r>
            <a:r>
              <a:rPr lang="en-US" dirty="0" smtClean="0">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May not work precisely for fonts that are closely related (i.e. Calibri and Cambria)</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results are largely altered if points are not correctly selected.</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latin typeface="Times New Roman" pitchFamily="18" charset="0"/>
                <a:cs typeface="Times New Roman" pitchFamily="18" charset="0"/>
              </a:rPr>
              <a:t>Future Work</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rPr>
              <a:t>Automate the selection process for Text Area.</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Automated procedure for selecting the points for drawing lines for Planar </a:t>
            </a:r>
            <a:r>
              <a:rPr lang="en-US" dirty="0" err="1" smtClean="0">
                <a:latin typeface="Times New Roman" pitchFamily="18" charset="0"/>
                <a:cs typeface="Times New Roman" pitchFamily="18" charset="0"/>
              </a:rPr>
              <a:t>Homography</a:t>
            </a:r>
            <a:r>
              <a:rPr lang="en-US" dirty="0" smtClean="0">
                <a:latin typeface="Times New Roman" pitchFamily="18" charset="0"/>
                <a:cs typeface="Times New Roman" pitchFamily="18" charset="0"/>
              </a:rPr>
              <a:t>.</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Complete detection mechanism for Font Inconsistencies by Font comparison automaton.</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 detecting mechanism for CFA Interpolation &amp; Noise Variations for better results.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35106" t="53023" r="29787" b="6073"/>
          <a:stretch>
            <a:fillRect/>
          </a:stretch>
        </p:blipFill>
        <p:spPr bwMode="auto">
          <a:xfrm>
            <a:off x="533400" y="533400"/>
            <a:ext cx="8229600" cy="4364182"/>
          </a:xfrm>
          <a:prstGeom prst="rect">
            <a:avLst/>
          </a:prstGeom>
          <a:noFill/>
          <a:ln w="9525">
            <a:noFill/>
            <a:miter lim="800000"/>
            <a:headEnd/>
            <a:tailEnd/>
          </a:ln>
        </p:spPr>
      </p:pic>
      <p:sp>
        <p:nvSpPr>
          <p:cNvPr id="3" name="TextBox 2"/>
          <p:cNvSpPr txBox="1"/>
          <p:nvPr/>
        </p:nvSpPr>
        <p:spPr>
          <a:xfrm>
            <a:off x="0" y="5334000"/>
            <a:ext cx="9525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Lcpl</a:t>
            </a:r>
            <a:r>
              <a:rPr lang="en-US" sz="2400" b="1" dirty="0" smtClean="0">
                <a:latin typeface="Times New Roman" pitchFamily="18" charset="0"/>
                <a:cs typeface="Times New Roman" pitchFamily="18" charset="0"/>
              </a:rPr>
              <a:t> Boudreaux killed my Dad. </a:t>
            </a:r>
            <a:r>
              <a:rPr lang="en-US" sz="2400" b="1" dirty="0" err="1" smtClean="0">
                <a:latin typeface="Times New Roman" pitchFamily="18" charset="0"/>
                <a:cs typeface="Times New Roman" pitchFamily="18" charset="0"/>
              </a:rPr>
              <a:t>Th</a:t>
            </a:r>
            <a:r>
              <a:rPr lang="en-US" sz="2400" b="1" dirty="0" smtClean="0">
                <a:latin typeface="Times New Roman" pitchFamily="18" charset="0"/>
                <a:cs typeface="Times New Roman" pitchFamily="18" charset="0"/>
              </a:rPr>
              <a:t>(en) he knocked up my Sister !”</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normAutofit/>
          </a:bodyPr>
          <a:lstStyle/>
          <a:p>
            <a:r>
              <a:rPr lang="en-US" sz="6000" dirty="0" smtClean="0">
                <a:solidFill>
                  <a:schemeClr val="tx1"/>
                </a:solidFill>
                <a:latin typeface="Times New Roman" pitchFamily="18" charset="0"/>
                <a:cs typeface="Times New Roman" pitchFamily="18" charset="0"/>
              </a:rPr>
              <a:t>Questions ??</a:t>
            </a:r>
            <a:endParaRPr lang="en-US" sz="6000" dirty="0">
              <a:solidFill>
                <a:schemeClr val="tx1"/>
              </a:solidFill>
              <a:latin typeface="Times New Roman" pitchFamily="18" charset="0"/>
              <a:cs typeface="Times New Roman" pitchFamily="18" charset="0"/>
            </a:endParaRPr>
          </a:p>
        </p:txBody>
      </p:sp>
      <p:pic>
        <p:nvPicPr>
          <p:cNvPr id="5122" name="Picture 2" descr="C:\Users\Darshan\Documents\Academics\NYSCIFA\New Model\PageRank Presentation\Pics\question-mark-thinker.jpg"/>
          <p:cNvPicPr>
            <a:picLocks noGrp="1" noChangeAspect="1" noChangeArrowheads="1"/>
          </p:cNvPicPr>
          <p:nvPr>
            <p:ph idx="1"/>
          </p:nvPr>
        </p:nvPicPr>
        <p:blipFill>
          <a:blip r:embed="rId3" cstate="print"/>
          <a:srcRect/>
          <a:stretch>
            <a:fillRect/>
          </a:stretch>
        </p:blipFill>
        <p:spPr bwMode="auto">
          <a:xfrm>
            <a:off x="2438400" y="1600200"/>
            <a:ext cx="5145206" cy="441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 calcmode="lin" valueType="num">
                                      <p:cBhvr additive="base">
                                        <p:cTn id="11" dur="500" fill="hold"/>
                                        <p:tgtEl>
                                          <p:spTgt spid="5122"/>
                                        </p:tgtEl>
                                        <p:attrNameLst>
                                          <p:attrName>ppt_x</p:attrName>
                                        </p:attrNameLst>
                                      </p:cBhvr>
                                      <p:tavLst>
                                        <p:tav tm="0">
                                          <p:val>
                                            <p:strVal val="#ppt_x"/>
                                          </p:val>
                                        </p:tav>
                                        <p:tav tm="100000">
                                          <p:val>
                                            <p:strVal val="#ppt_x"/>
                                          </p:val>
                                        </p:tav>
                                      </p:tavLst>
                                    </p:anim>
                                    <p:anim calcmode="lin" valueType="num">
                                      <p:cBhvr additive="base">
                                        <p:cTn id="12"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fontScale="90000"/>
          </a:bodyPr>
          <a:lstStyle/>
          <a:p>
            <a:r>
              <a:rPr lang="en-US" dirty="0" smtClean="0">
                <a:solidFill>
                  <a:schemeClr val="tx1"/>
                </a:solidFill>
                <a:latin typeface="Times New Roman" pitchFamily="18" charset="0"/>
                <a:cs typeface="Times New Roman" pitchFamily="18" charset="0"/>
              </a:rPr>
              <a:t>Another Version: The ‘Positive’ morph</a:t>
            </a:r>
            <a:endParaRPr lang="en-US" dirty="0">
              <a:solidFill>
                <a:schemeClr val="tx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773339" y="1295400"/>
            <a:ext cx="7161893" cy="50133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l="31761" t="50158" r="23553" b="5763"/>
          <a:stretch>
            <a:fillRect/>
          </a:stretch>
        </p:blipFill>
        <p:spPr bwMode="auto">
          <a:xfrm>
            <a:off x="304800" y="304800"/>
            <a:ext cx="8382000" cy="4495800"/>
          </a:xfrm>
          <a:prstGeom prst="rect">
            <a:avLst/>
          </a:prstGeom>
          <a:noFill/>
          <a:ln w="9525">
            <a:noFill/>
            <a:miter lim="800000"/>
            <a:headEnd/>
            <a:tailEnd/>
          </a:ln>
        </p:spPr>
      </p:pic>
      <p:sp>
        <p:nvSpPr>
          <p:cNvPr id="3" name="TextBox 2"/>
          <p:cNvSpPr txBox="1"/>
          <p:nvPr/>
        </p:nvSpPr>
        <p:spPr>
          <a:xfrm>
            <a:off x="228600" y="5257800"/>
            <a:ext cx="914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t>
            </a:r>
            <a:r>
              <a:rPr lang="en-US" sz="2400" b="1" dirty="0" err="1" smtClean="0">
                <a:latin typeface="Times New Roman" pitchFamily="18" charset="0"/>
                <a:cs typeface="Times New Roman" pitchFamily="18" charset="0"/>
              </a:rPr>
              <a:t>Lcpl</a:t>
            </a:r>
            <a:r>
              <a:rPr lang="en-US" sz="2400" b="1" dirty="0" smtClean="0">
                <a:latin typeface="Times New Roman" pitchFamily="18" charset="0"/>
                <a:cs typeface="Times New Roman" pitchFamily="18" charset="0"/>
              </a:rPr>
              <a:t> Boudreaux saved my Dad. </a:t>
            </a:r>
            <a:r>
              <a:rPr lang="en-US" sz="2400" b="1" dirty="0" err="1" smtClean="0">
                <a:latin typeface="Times New Roman" pitchFamily="18" charset="0"/>
                <a:cs typeface="Times New Roman" pitchFamily="18" charset="0"/>
              </a:rPr>
              <a:t>Th</a:t>
            </a:r>
            <a:r>
              <a:rPr lang="en-US" sz="2400" b="1" dirty="0" smtClean="0">
                <a:latin typeface="Times New Roman" pitchFamily="18" charset="0"/>
                <a:cs typeface="Times New Roman" pitchFamily="18" charset="0"/>
              </a:rPr>
              <a:t>(en) he rescued my Sister !”</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p:cNvSpPr/>
          <p:nvPr/>
        </p:nvSpPr>
        <p:spPr>
          <a:xfrm>
            <a:off x="1371600" y="5638800"/>
            <a:ext cx="2362200" cy="990600"/>
          </a:xfrm>
          <a:prstGeom prst="clou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p:cNvSpPr/>
          <p:nvPr/>
        </p:nvSpPr>
        <p:spPr>
          <a:xfrm>
            <a:off x="7162800" y="1905000"/>
            <a:ext cx="1981200" cy="1143000"/>
          </a:xfrm>
          <a:prstGeom prst="clou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p:nvPicPr>
        <p:blipFill>
          <a:blip r:embed="rId3" cstate="print"/>
          <a:srcRect l="31761" t="50158" r="23553" b="5763"/>
          <a:stretch>
            <a:fillRect/>
          </a:stretch>
        </p:blipFill>
        <p:spPr bwMode="auto">
          <a:xfrm>
            <a:off x="3810000" y="3124200"/>
            <a:ext cx="5076497" cy="350520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l="35106" t="53023" r="29787" b="6073"/>
          <a:stretch>
            <a:fillRect/>
          </a:stretch>
        </p:blipFill>
        <p:spPr bwMode="auto">
          <a:xfrm>
            <a:off x="228600" y="304800"/>
            <a:ext cx="4191000" cy="3429001"/>
          </a:xfrm>
          <a:prstGeom prst="rect">
            <a:avLst/>
          </a:prstGeom>
          <a:noFill/>
          <a:ln w="9525">
            <a:noFill/>
            <a:miter lim="800000"/>
            <a:headEnd/>
            <a:tailEnd/>
          </a:ln>
        </p:spPr>
      </p:pic>
      <p:sp>
        <p:nvSpPr>
          <p:cNvPr id="5" name="TextBox 4"/>
          <p:cNvSpPr txBox="1"/>
          <p:nvPr/>
        </p:nvSpPr>
        <p:spPr>
          <a:xfrm>
            <a:off x="304800" y="4800600"/>
            <a:ext cx="3352800" cy="923330"/>
          </a:xfrm>
          <a:prstGeom prst="rect">
            <a:avLst/>
          </a:prstGeom>
          <a:noFill/>
        </p:spPr>
        <p:txBody>
          <a:bodyPr wrap="square" rtlCol="0">
            <a:spAutoFit/>
          </a:bodyPr>
          <a:lstStyle/>
          <a:p>
            <a:r>
              <a:rPr lang="en-US" sz="5400" b="1" dirty="0" smtClean="0">
                <a:latin typeface="Times New Roman" pitchFamily="18" charset="0"/>
                <a:cs typeface="Times New Roman" pitchFamily="18" charset="0"/>
              </a:rPr>
              <a:t>Hero ?</a:t>
            </a:r>
            <a:endParaRPr lang="en-US" sz="5400" b="1" dirty="0">
              <a:latin typeface="Times New Roman" pitchFamily="18" charset="0"/>
              <a:cs typeface="Times New Roman" pitchFamily="18" charset="0"/>
            </a:endParaRPr>
          </a:p>
        </p:txBody>
      </p:sp>
      <p:sp>
        <p:nvSpPr>
          <p:cNvPr id="6" name="TextBox 5"/>
          <p:cNvSpPr txBox="1"/>
          <p:nvPr/>
        </p:nvSpPr>
        <p:spPr>
          <a:xfrm>
            <a:off x="5257800" y="1219200"/>
            <a:ext cx="3352800" cy="923330"/>
          </a:xfrm>
          <a:prstGeom prst="rect">
            <a:avLst/>
          </a:prstGeom>
          <a:noFill/>
        </p:spPr>
        <p:txBody>
          <a:bodyPr wrap="square" rtlCol="0">
            <a:spAutoFit/>
          </a:bodyPr>
          <a:lstStyle/>
          <a:p>
            <a:r>
              <a:rPr lang="en-US" sz="5400" b="1" dirty="0" err="1" smtClean="0">
                <a:latin typeface="Times New Roman" pitchFamily="18" charset="0"/>
                <a:cs typeface="Times New Roman" pitchFamily="18" charset="0"/>
              </a:rPr>
              <a:t>Villian</a:t>
            </a:r>
            <a:r>
              <a:rPr lang="en-US" sz="5400" b="1" dirty="0" smtClean="0">
                <a:latin typeface="Times New Roman" pitchFamily="18" charset="0"/>
                <a:cs typeface="Times New Roman" pitchFamily="18" charset="0"/>
              </a:rPr>
              <a:t> ?</a:t>
            </a:r>
            <a:endParaRPr lang="en-US" sz="5400" b="1" dirty="0">
              <a:latin typeface="Times New Roman" pitchFamily="18" charset="0"/>
              <a:cs typeface="Times New Roman" pitchFamily="18" charset="0"/>
            </a:endParaRPr>
          </a:p>
        </p:txBody>
      </p:sp>
      <p:sp>
        <p:nvSpPr>
          <p:cNvPr id="7" name="TextBox 6"/>
          <p:cNvSpPr txBox="1"/>
          <p:nvPr/>
        </p:nvSpPr>
        <p:spPr>
          <a:xfrm>
            <a:off x="7467600" y="2057400"/>
            <a:ext cx="1676400" cy="769441"/>
          </a:xfrm>
          <a:prstGeom prst="rect">
            <a:avLst/>
          </a:prstGeom>
          <a:noFill/>
        </p:spPr>
        <p:txBody>
          <a:bodyPr wrap="square" rtlCol="0">
            <a:spAutoFit/>
          </a:bodyPr>
          <a:lstStyle/>
          <a:p>
            <a:r>
              <a:rPr lang="en-US" sz="4400" b="1" dirty="0" smtClean="0">
                <a:solidFill>
                  <a:srgbClr val="FF0000"/>
                </a:solidFill>
                <a:latin typeface="Times New Roman" pitchFamily="18" charset="0"/>
                <a:cs typeface="Times New Roman" pitchFamily="18" charset="0"/>
              </a:rPr>
              <a:t>War</a:t>
            </a:r>
            <a:endParaRPr lang="en-US" sz="4400" b="1" dirty="0">
              <a:solidFill>
                <a:srgbClr val="FF0000"/>
              </a:solidFill>
              <a:latin typeface="Times New Roman" pitchFamily="18" charset="0"/>
              <a:cs typeface="Times New Roman" pitchFamily="18" charset="0"/>
            </a:endParaRPr>
          </a:p>
        </p:txBody>
      </p:sp>
      <p:sp>
        <p:nvSpPr>
          <p:cNvPr id="8" name="TextBox 7"/>
          <p:cNvSpPr txBox="1"/>
          <p:nvPr/>
        </p:nvSpPr>
        <p:spPr>
          <a:xfrm>
            <a:off x="1752600" y="5715000"/>
            <a:ext cx="1676400" cy="769441"/>
          </a:xfrm>
          <a:prstGeom prst="rect">
            <a:avLst/>
          </a:prstGeom>
          <a:noFill/>
        </p:spPr>
        <p:txBody>
          <a:bodyPr wrap="square" rtlCol="0">
            <a:spAutoFit/>
          </a:bodyPr>
          <a:lstStyle/>
          <a:p>
            <a:r>
              <a:rPr lang="en-US" sz="4400" b="1" dirty="0" smtClean="0">
                <a:solidFill>
                  <a:srgbClr val="0000FF"/>
                </a:solidFill>
                <a:latin typeface="Times New Roman" pitchFamily="18" charset="0"/>
                <a:cs typeface="Times New Roman" pitchFamily="18" charset="0"/>
              </a:rPr>
              <a:t>Peace</a:t>
            </a:r>
            <a:endParaRPr lang="en-US" sz="44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448800" cy="1600200"/>
          </a:xfrm>
        </p:spPr>
        <p:txBody>
          <a:bodyPr>
            <a:noAutofit/>
          </a:bodyPr>
          <a:lstStyle/>
          <a:p>
            <a:r>
              <a:rPr lang="en-US" sz="4400" dirty="0" smtClean="0">
                <a:solidFill>
                  <a:schemeClr val="tx1"/>
                </a:solidFill>
                <a:latin typeface="Times New Roman" pitchFamily="18" charset="0"/>
                <a:cs typeface="Times New Roman" pitchFamily="18" charset="0"/>
              </a:rPr>
              <a:t>Detecting Photo Manipulations </a:t>
            </a:r>
            <a:br>
              <a:rPr lang="en-US" sz="4400" dirty="0" smtClean="0">
                <a:solidFill>
                  <a:schemeClr val="tx1"/>
                </a:solidFill>
                <a:latin typeface="Times New Roman" pitchFamily="18" charset="0"/>
                <a:cs typeface="Times New Roman" pitchFamily="18" charset="0"/>
              </a:rPr>
            </a:br>
            <a:r>
              <a:rPr lang="en-US" sz="4400" dirty="0" smtClean="0">
                <a:solidFill>
                  <a:schemeClr val="tx1"/>
                </a:solidFill>
                <a:latin typeface="Times New Roman" pitchFamily="18" charset="0"/>
                <a:cs typeface="Times New Roman" pitchFamily="18" charset="0"/>
              </a:rPr>
              <a:t>on Signs and Billboards</a:t>
            </a:r>
            <a:endParaRPr lang="en-US" sz="4400" dirty="0">
              <a:solidFill>
                <a:schemeClr val="tx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1981200" y="1905000"/>
            <a:ext cx="5181600" cy="2903974"/>
          </a:xfrm>
          <a:prstGeom prst="rect">
            <a:avLst/>
          </a:prstGeom>
          <a:noFill/>
          <a:ln w="9525">
            <a:noFill/>
            <a:miter lim="800000"/>
            <a:headEnd/>
            <a:tailEnd/>
          </a:ln>
        </p:spPr>
      </p:pic>
      <p:sp>
        <p:nvSpPr>
          <p:cNvPr id="5" name="TextBox 4"/>
          <p:cNvSpPr txBox="1"/>
          <p:nvPr/>
        </p:nvSpPr>
        <p:spPr>
          <a:xfrm>
            <a:off x="1752600" y="5257800"/>
            <a:ext cx="7162800" cy="1384995"/>
          </a:xfrm>
          <a:prstGeom prst="rect">
            <a:avLst/>
          </a:prstGeom>
          <a:noFill/>
        </p:spPr>
        <p:txBody>
          <a:bodyPr wrap="square" rtlCol="0">
            <a:spAutoFit/>
          </a:bodyPr>
          <a:lstStyle/>
          <a:p>
            <a:pPr algn="r"/>
            <a:r>
              <a:rPr lang="en-US" sz="2800" b="1" dirty="0" smtClean="0">
                <a:latin typeface="Times New Roman" pitchFamily="18" charset="0"/>
                <a:cs typeface="Times New Roman" pitchFamily="18" charset="0"/>
              </a:rPr>
              <a:t>Matthew Frey  &amp;  </a:t>
            </a:r>
            <a:r>
              <a:rPr lang="en-US" sz="2800" b="1" dirty="0" err="1" smtClean="0">
                <a:latin typeface="Times New Roman" pitchFamily="18" charset="0"/>
                <a:cs typeface="Times New Roman" pitchFamily="18" charset="0"/>
              </a:rPr>
              <a:t>Darshan</a:t>
            </a:r>
            <a:r>
              <a:rPr lang="en-US" sz="2800" b="1"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Shinde</a:t>
            </a:r>
            <a:endParaRPr lang="en-US" sz="2800" b="1" dirty="0" smtClean="0">
              <a:latin typeface="Times New Roman" pitchFamily="18" charset="0"/>
              <a:cs typeface="Times New Roman" pitchFamily="18" charset="0"/>
            </a:endParaRPr>
          </a:p>
          <a:p>
            <a:pPr algn="r"/>
            <a:r>
              <a:rPr lang="en-US" sz="2800" b="1" dirty="0" smtClean="0">
                <a:latin typeface="Times New Roman" pitchFamily="18" charset="0"/>
                <a:cs typeface="Times New Roman" pitchFamily="18" charset="0"/>
              </a:rPr>
              <a:t>Dept. of Computer Science,</a:t>
            </a:r>
          </a:p>
          <a:p>
            <a:pPr algn="r"/>
            <a:r>
              <a:rPr lang="en-US" sz="2800" b="1" dirty="0" smtClean="0">
                <a:latin typeface="Times New Roman" pitchFamily="18" charset="0"/>
                <a:cs typeface="Times New Roman" pitchFamily="18" charset="0"/>
              </a:rPr>
              <a:t>University At Albany, NY.</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2776</TotalTime>
  <Words>1124</Words>
  <Application>Microsoft Office PowerPoint</Application>
  <PresentationFormat>On-screen Show (4:3)</PresentationFormat>
  <Paragraphs>213</Paragraphs>
  <Slides>50</Slides>
  <Notes>50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Apex</vt:lpstr>
      <vt:lpstr>Disclaimer</vt:lpstr>
      <vt:lpstr>Slide 2</vt:lpstr>
      <vt:lpstr>Slide 3</vt:lpstr>
      <vt:lpstr>Slide 4</vt:lpstr>
      <vt:lpstr>Slide 5</vt:lpstr>
      <vt:lpstr>Another Version: The ‘Positive’ morph</vt:lpstr>
      <vt:lpstr>Slide 7</vt:lpstr>
      <vt:lpstr>Slide 8</vt:lpstr>
      <vt:lpstr>Detecting Photo Manipulations  on Signs and Billboards</vt:lpstr>
      <vt:lpstr>Our Application is based on  Research Paper of </vt:lpstr>
      <vt:lpstr>Basic outline of the technique used</vt:lpstr>
      <vt:lpstr>Example </vt:lpstr>
      <vt:lpstr>Example : Crude Edit Using MS-Paint</vt:lpstr>
      <vt:lpstr>Detection Techniques mentioned in the Paper</vt:lpstr>
      <vt:lpstr>Planar Homography</vt:lpstr>
      <vt:lpstr>Slide 16</vt:lpstr>
      <vt:lpstr>Slide 17</vt:lpstr>
      <vt:lpstr>Slide 18</vt:lpstr>
      <vt:lpstr>Welcome to Fabulous Las Vegas </vt:lpstr>
      <vt:lpstr>A ‘Refined’ edit using Photoshop  (Scaled, Rotated) </vt:lpstr>
      <vt:lpstr>Attempt to bypass Planar Homography in Photoshop</vt:lpstr>
      <vt:lpstr>Known Font</vt:lpstr>
      <vt:lpstr>Slide 23</vt:lpstr>
      <vt:lpstr>Unknown Font</vt:lpstr>
      <vt:lpstr>Photo Composite</vt:lpstr>
      <vt:lpstr>Conclusions</vt:lpstr>
      <vt:lpstr>ManipulationDetector® : Our MATLAB Application to detect text forgery</vt:lpstr>
      <vt:lpstr>Demo Of Current Work</vt:lpstr>
      <vt:lpstr>Planar Homography: Airport Sign</vt:lpstr>
      <vt:lpstr>Homography: Airport Sign   Original Picture </vt:lpstr>
      <vt:lpstr>Slide 31</vt:lpstr>
      <vt:lpstr>Slide 32</vt:lpstr>
      <vt:lpstr>Our Technique For Known Font</vt:lpstr>
      <vt:lpstr>Incorrect Font in Fabulous Las Vegas</vt:lpstr>
      <vt:lpstr>Comparison of ‘S’  (Proportional resize implemented here)</vt:lpstr>
      <vt:lpstr>Angled Surfaces : Proportions of Font Lengths remain Constant</vt:lpstr>
      <vt:lpstr>Steps Software Takes For Detection</vt:lpstr>
      <vt:lpstr>Text Area Selection</vt:lpstr>
      <vt:lpstr>Selected text image saved as JPEG for MATLAB parsing</vt:lpstr>
      <vt:lpstr>Points selected for linear comparison</vt:lpstr>
      <vt:lpstr> Lines are drawn based on point profile  The slopes of these lines can then be compared to determine the homography of the text   </vt:lpstr>
      <vt:lpstr>How does it work ?</vt:lpstr>
      <vt:lpstr>Limitations</vt:lpstr>
      <vt:lpstr>Complicated Scenario: Multiple Planes, Different ‘Depth’</vt:lpstr>
      <vt:lpstr>Slide 45</vt:lpstr>
      <vt:lpstr>Limitations (Continued)</vt:lpstr>
      <vt:lpstr>Calibri &amp; Cambria</vt:lpstr>
      <vt:lpstr>Limitations (Continued)</vt:lpstr>
      <vt:lpstr>Future Work</vt:lpstr>
      <vt:lpstr>Questions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Darshan</dc:creator>
  <cp:lastModifiedBy>Darshan Shinde</cp:lastModifiedBy>
  <cp:revision>512</cp:revision>
  <dcterms:created xsi:type="dcterms:W3CDTF">2006-08-16T00:00:00Z</dcterms:created>
  <dcterms:modified xsi:type="dcterms:W3CDTF">2012-05-13T21:20:21Z</dcterms:modified>
</cp:coreProperties>
</file>